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2" r:id="rId1"/>
  </p:sldMasterIdLst>
  <p:notesMasterIdLst>
    <p:notesMasterId r:id="rId36"/>
  </p:notesMasterIdLst>
  <p:sldIdLst>
    <p:sldId id="256" r:id="rId2"/>
    <p:sldId id="257" r:id="rId3"/>
    <p:sldId id="258" r:id="rId4"/>
    <p:sldId id="288" r:id="rId5"/>
    <p:sldId id="259" r:id="rId6"/>
    <p:sldId id="260" r:id="rId7"/>
    <p:sldId id="261" r:id="rId8"/>
    <p:sldId id="262" r:id="rId9"/>
    <p:sldId id="263" r:id="rId10"/>
    <p:sldId id="264" r:id="rId11"/>
    <p:sldId id="265" r:id="rId12"/>
    <p:sldId id="266" r:id="rId13"/>
    <p:sldId id="274" r:id="rId14"/>
    <p:sldId id="289" r:id="rId15"/>
    <p:sldId id="290" r:id="rId16"/>
    <p:sldId id="291" r:id="rId17"/>
    <p:sldId id="292" r:id="rId18"/>
    <p:sldId id="293" r:id="rId19"/>
    <p:sldId id="294" r:id="rId20"/>
    <p:sldId id="295" r:id="rId21"/>
    <p:sldId id="296" r:id="rId22"/>
    <p:sldId id="297" r:id="rId23"/>
    <p:sldId id="277" r:id="rId24"/>
    <p:sldId id="278" r:id="rId25"/>
    <p:sldId id="279" r:id="rId26"/>
    <p:sldId id="280" r:id="rId27"/>
    <p:sldId id="281" r:id="rId28"/>
    <p:sldId id="282" r:id="rId29"/>
    <p:sldId id="283" r:id="rId30"/>
    <p:sldId id="284" r:id="rId31"/>
    <p:sldId id="285" r:id="rId32"/>
    <p:sldId id="286" r:id="rId33"/>
    <p:sldId id="298" r:id="rId34"/>
    <p:sldId id="287"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FF5392-F785-4262-8C0B-884F82069903}" type="datetimeFigureOut">
              <a:rPr lang="tr-TR" smtClean="0"/>
              <a:t>12.12.2022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302459-3A1B-4779-AC1B-C6E868E0A176}" type="slidenum">
              <a:rPr lang="tr-TR" smtClean="0"/>
              <a:t>‹#›</a:t>
            </a:fld>
            <a:endParaRPr lang="tr-TR"/>
          </a:p>
        </p:txBody>
      </p:sp>
    </p:spTree>
    <p:extLst>
      <p:ext uri="{BB962C8B-B14F-4D97-AF65-F5344CB8AC3E}">
        <p14:creationId xmlns:p14="http://schemas.microsoft.com/office/powerpoint/2010/main" val="1312139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35f391192_0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e224715c7d_0_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e224715c7d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c515579fe3_0_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c515579fe3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FA701D4-2F3C-48CC-B820-AAF2B69B964F}" type="slidenum">
              <a:rPr lang="tr-TR" smtClean="0"/>
              <a:t>21</a:t>
            </a:fld>
            <a:endParaRPr lang="tr-TR"/>
          </a:p>
        </p:txBody>
      </p:sp>
    </p:spTree>
    <p:extLst>
      <p:ext uri="{BB962C8B-B14F-4D97-AF65-F5344CB8AC3E}">
        <p14:creationId xmlns:p14="http://schemas.microsoft.com/office/powerpoint/2010/main" val="361474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ca7d6a32fc_1_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 name="Google Shape;992;gca7d6a32fc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12.12.2022</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12.12.2022</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12.12.2022</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Color background">
  <p:cSld name="Blank - Color background">
    <p:bg>
      <p:bgPr>
        <a:solidFill>
          <a:schemeClr val="accent2"/>
        </a:solidFill>
        <a:effectLst/>
      </p:bgPr>
    </p:bg>
    <p:spTree>
      <p:nvGrpSpPr>
        <p:cNvPr id="1" name="Shape 1475"/>
        <p:cNvGrpSpPr/>
        <p:nvPr/>
      </p:nvGrpSpPr>
      <p:grpSpPr>
        <a:xfrm>
          <a:off x="0" y="0"/>
          <a:ext cx="0" cy="0"/>
          <a:chOff x="0" y="0"/>
          <a:chExt cx="0" cy="0"/>
        </a:xfrm>
      </p:grpSpPr>
      <p:sp>
        <p:nvSpPr>
          <p:cNvPr id="1476" name="Google Shape;1476;p12"/>
          <p:cNvSpPr txBox="1">
            <a:spLocks noGrp="1"/>
          </p:cNvSpPr>
          <p:nvPr>
            <p:ph type="sldNum" idx="12"/>
          </p:nvPr>
        </p:nvSpPr>
        <p:spPr>
          <a:xfrm>
            <a:off x="8696403" y="6231533"/>
            <a:ext cx="333000" cy="5248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3028713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216"/>
        <p:cNvGrpSpPr/>
        <p:nvPr/>
      </p:nvGrpSpPr>
      <p:grpSpPr>
        <a:xfrm>
          <a:off x="0" y="0"/>
          <a:ext cx="0" cy="0"/>
          <a:chOff x="0" y="0"/>
          <a:chExt cx="0" cy="0"/>
        </a:xfrm>
      </p:grpSpPr>
      <p:sp>
        <p:nvSpPr>
          <p:cNvPr id="217" name="Google Shape;217;p12"/>
          <p:cNvSpPr txBox="1">
            <a:spLocks noGrp="1"/>
          </p:cNvSpPr>
          <p:nvPr>
            <p:ph type="sldNum" idx="12"/>
          </p:nvPr>
        </p:nvSpPr>
        <p:spPr>
          <a:xfrm>
            <a:off x="8404384" y="266035"/>
            <a:ext cx="548700" cy="5248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B707C"/>
                </a:solidFill>
              </a:rPr>
              <a:pPr/>
              <a:t>‹#›</a:t>
            </a:fld>
            <a:endParaRPr>
              <a:solidFill>
                <a:srgbClr val="6B707C"/>
              </a:solidFill>
            </a:endParaRPr>
          </a:p>
        </p:txBody>
      </p:sp>
    </p:spTree>
    <p:extLst>
      <p:ext uri="{BB962C8B-B14F-4D97-AF65-F5344CB8AC3E}">
        <p14:creationId xmlns:p14="http://schemas.microsoft.com/office/powerpoint/2010/main" val="211170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12.12.2022</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D9F75050-0E15-4C5B-92B0-66D068882F1F}" type="datetimeFigureOut">
              <a:rPr lang="tr-TR" smtClean="0"/>
              <a:pPr/>
              <a:t>12.12.2022</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12.12.2022</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dirty="0"/>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12.12.2022</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D9F75050-0E15-4C5B-92B0-66D068882F1F}" type="datetimeFigureOut">
              <a:rPr lang="tr-TR" smtClean="0"/>
              <a:pPr/>
              <a:t>12.12.2022</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12.12.2022</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12.12.2022</a:t>
            </a:fld>
            <a:endParaRPr lang="tr-TR"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1DEFA8C-F947-479F-BE07-76B6B3F80BF1}"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12.12.2022</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D9F75050-0E15-4C5B-92B0-66D068882F1F}" type="datetimeFigureOut">
              <a:rPr lang="tr-TR" smtClean="0"/>
              <a:pPr/>
              <a:t>12.12.2022</a:t>
            </a:fld>
            <a:endParaRPr lang="tr-TR"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1DEFA8C-F947-479F-BE07-76B6B3F80BF1}"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fontScale="90000"/>
          </a:bodyPr>
          <a:lstStyle/>
          <a:p>
            <a:r>
              <a:rPr lang="tr-TR" dirty="0" smtClean="0">
                <a:latin typeface="Times New Roman" pitchFamily="18" charset="0"/>
                <a:cs typeface="Times New Roman" pitchFamily="18" charset="0"/>
              </a:rPr>
              <a:t>Meslek ile İlgi, Değer, Yetenek ve Kişisel Özellik İlişkisi</a:t>
            </a:r>
            <a:endParaRPr lang="tr-TR" dirty="0">
              <a:latin typeface="Times New Roman" pitchFamily="18" charset="0"/>
              <a:cs typeface="Times New Roman" pitchFamily="18" charset="0"/>
            </a:endParaRPr>
          </a:p>
        </p:txBody>
      </p:sp>
      <p:sp>
        <p:nvSpPr>
          <p:cNvPr id="3" name="2 Alt Başlık"/>
          <p:cNvSpPr>
            <a:spLocks noGrp="1"/>
          </p:cNvSpPr>
          <p:nvPr>
            <p:ph type="subTitle" idx="1"/>
          </p:nvPr>
        </p:nvSpPr>
        <p:spPr>
          <a:xfrm>
            <a:off x="2428860" y="4714884"/>
            <a:ext cx="6400800" cy="900122"/>
          </a:xfrm>
        </p:spPr>
        <p:txBody>
          <a:bodyPr>
            <a:normAutofit/>
          </a:bodyPr>
          <a:lstStyle/>
          <a:p>
            <a:pPr algn="r"/>
            <a:r>
              <a:rPr lang="tr-TR" dirty="0">
                <a:latin typeface="Times New Roman" pitchFamily="18" charset="0"/>
                <a:cs typeface="Times New Roman" pitchFamily="18" charset="0"/>
              </a:rPr>
              <a:t>PSİKOLOJİK DANIŞMAN MURAT GÜVEN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a:bodyPr>
          <a:lstStyle/>
          <a:p>
            <a:r>
              <a:rPr lang="tr-TR" sz="2000" b="0" dirty="0" smtClean="0">
                <a:solidFill>
                  <a:srgbClr val="FF0000"/>
                </a:solidFill>
                <a:latin typeface="Times New Roman" pitchFamily="18" charset="0"/>
                <a:cs typeface="Times New Roman" pitchFamily="18" charset="0"/>
              </a:rPr>
              <a:t>17-23 yaş aralığında</a:t>
            </a:r>
            <a:r>
              <a:rPr lang="tr-TR" sz="2000" b="0" dirty="0" smtClean="0">
                <a:latin typeface="Times New Roman" pitchFamily="18" charset="0"/>
                <a:cs typeface="Times New Roman" pitchFamily="18" charset="0"/>
              </a:rPr>
              <a:t>; gerçekçi mesleki seçim döneminde ise üniversite eğitimi ve çeşitli diğer mesleki eğitimleri alıp, eğitim sonrası iş olanakları, meslek değerleriyle uyum… gibi faktörleri hesaba katarak nihayet belirli bir mesleki tercihin üzerinde yoğunlaşacaksınız. Dönemin sonunda ise seçilen mesleğin icra edileceği alanı belirleyip böylece çalışma hayatına başlayacaksınız.</a:t>
            </a:r>
            <a:endParaRPr lang="tr-TR" sz="2000" b="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a:bodyPr>
          <a:lstStyle/>
          <a:p>
            <a:pPr>
              <a:buNone/>
            </a:pPr>
            <a:r>
              <a:rPr lang="tr-TR" sz="2000" b="0" dirty="0" smtClean="0">
                <a:latin typeface="Times New Roman" pitchFamily="18" charset="0"/>
                <a:cs typeface="Times New Roman" pitchFamily="18" charset="0"/>
              </a:rPr>
              <a:t>		Bu sunum, meslek seçimi süreci ve bu süreci etkileyen faktörlere ait kavramlara aşina olmanızı sağlayacak ve sonraki mesleki gelişim dönemleri için (11-17 yaş deneme dönemi, 17-23 yaş gerçekçi seçim dönemi) bu sunumda öğreneceğiniz bilgiler hazır bulunuşluğunuzu arttırıcı bir unsur olacaktır.</a:t>
            </a:r>
            <a:endParaRPr lang="tr-TR" sz="2000" b="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404664"/>
            <a:ext cx="7520940" cy="548640"/>
          </a:xfrm>
        </p:spPr>
        <p:txBody>
          <a:bodyPr/>
          <a:lstStyle/>
          <a:p>
            <a:pPr algn="ctr"/>
            <a:r>
              <a:rPr lang="tr-TR" sz="3200" b="1" dirty="0" smtClean="0">
                <a:latin typeface="Times New Roman" pitchFamily="18" charset="0"/>
                <a:cs typeface="Times New Roman" pitchFamily="18" charset="0"/>
              </a:rPr>
              <a:t>Yetenek</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buNone/>
            </a:pPr>
            <a:r>
              <a:rPr lang="tr-TR" sz="2000" b="0" dirty="0" smtClean="0">
                <a:latin typeface="Times New Roman" pitchFamily="18" charset="0"/>
                <a:cs typeface="Times New Roman" pitchFamily="18" charset="0"/>
              </a:rPr>
              <a:t>	Bir kimsenin bir şeyi öğrenme ve yapabilme gücüne denir.</a:t>
            </a:r>
          </a:p>
          <a:p>
            <a:pPr>
              <a:buNone/>
            </a:pPr>
            <a:r>
              <a:rPr lang="tr-TR" sz="2000" b="0" dirty="0" smtClean="0">
                <a:latin typeface="Times New Roman" pitchFamily="18" charset="0"/>
                <a:cs typeface="Times New Roman" pitchFamily="18" charset="0"/>
              </a:rPr>
              <a:t>	Yeteneklerimiz, anne-babamızdan genetiksel olarak aldığımız genom ile yani kromozomlarla bize aktarılan; doğuştan sahip olduğumuz özelliklerimizdir. </a:t>
            </a:r>
          </a:p>
          <a:p>
            <a:pPr>
              <a:buNone/>
            </a:pPr>
            <a:r>
              <a:rPr lang="tr-TR" sz="2000" b="0" dirty="0" smtClean="0">
                <a:latin typeface="Times New Roman" pitchFamily="18" charset="0"/>
                <a:cs typeface="Times New Roman" pitchFamily="18" charset="0"/>
              </a:rPr>
              <a:t>	Yeteneklerimiz kalıtsal özellikler taşımalarının yanında aynı zamanda çevresel koşulların etkisiyle ve eğitimle geliştirilebilen yapıdadırlar.</a:t>
            </a:r>
          </a:p>
          <a:p>
            <a:pPr>
              <a:buNone/>
            </a:pPr>
            <a:r>
              <a:rPr lang="tr-TR" sz="2000" b="0" dirty="0" smtClean="0">
                <a:latin typeface="Times New Roman" pitchFamily="18" charset="0"/>
                <a:cs typeface="Times New Roman" pitchFamily="18" charset="0"/>
              </a:rPr>
              <a:t>	</a:t>
            </a:r>
            <a:r>
              <a:rPr lang="tr-TR" sz="2000" b="0" dirty="0" smtClean="0">
                <a:solidFill>
                  <a:srgbClr val="FFC000"/>
                </a:solidFill>
                <a:latin typeface="Times New Roman" pitchFamily="18" charset="0"/>
                <a:cs typeface="Times New Roman" pitchFamily="18" charset="0"/>
              </a:rPr>
              <a:t>NELERİ YAPABİLİRİM?  NELERİ YAPMAKTA İYİYİM</a:t>
            </a:r>
            <a:r>
              <a:rPr lang="tr-TR" sz="2000" b="0" dirty="0" smtClean="0">
                <a:latin typeface="Times New Roman" pitchFamily="18" charset="0"/>
                <a:cs typeface="Times New Roman" pitchFamily="18" charset="0"/>
              </a:rPr>
              <a:t>? soruları, yetenekli olunan alanların anlaşılabilmesi, keşfedilebilmesi için sorulabilir.</a:t>
            </a:r>
            <a:endParaRPr lang="tr-TR" sz="2000" b="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a:solidFill>
                  <a:schemeClr val="accent4">
                    <a:lumMod val="75000"/>
                  </a:schemeClr>
                </a:solidFill>
                <a:latin typeface="Times New Roman" pitchFamily="18" charset="0"/>
                <a:cs typeface="Times New Roman" pitchFamily="18" charset="0"/>
              </a:rPr>
              <a:t>YETENEK VE BECERİ</a:t>
            </a:r>
            <a:endParaRPr lang="tr-TR" dirty="0">
              <a:latin typeface="Times New Roman" pitchFamily="18" charset="0"/>
              <a:cs typeface="Times New Roman" pitchFamily="18" charset="0"/>
            </a:endParaRPr>
          </a:p>
        </p:txBody>
      </p:sp>
      <p:sp>
        <p:nvSpPr>
          <p:cNvPr id="3" name="İçerik Yer Tutucusu 2"/>
          <p:cNvSpPr>
            <a:spLocks noGrp="1"/>
          </p:cNvSpPr>
          <p:nvPr>
            <p:ph idx="1"/>
          </p:nvPr>
        </p:nvSpPr>
        <p:spPr/>
        <p:txBody>
          <a:bodyPr>
            <a:normAutofit/>
          </a:bodyPr>
          <a:lstStyle/>
          <a:p>
            <a:pPr marL="0" indent="0">
              <a:buNone/>
            </a:pPr>
            <a:r>
              <a:rPr lang="tr-TR" sz="1800" b="0" dirty="0" smtClean="0">
                <a:latin typeface="Times New Roman" pitchFamily="18" charset="0"/>
                <a:cs typeface="Times New Roman" pitchFamily="18" charset="0"/>
              </a:rPr>
              <a:t>Birbirine </a:t>
            </a:r>
            <a:r>
              <a:rPr lang="tr-TR" sz="1800" b="0" dirty="0">
                <a:latin typeface="Times New Roman" pitchFamily="18" charset="0"/>
                <a:cs typeface="Times New Roman" pitchFamily="18" charset="0"/>
              </a:rPr>
              <a:t>yakın anlamda olan kavramlardır. </a:t>
            </a:r>
            <a:endParaRPr lang="tr-TR" sz="1800" b="0" dirty="0" smtClean="0">
              <a:latin typeface="Times New Roman" pitchFamily="18" charset="0"/>
              <a:cs typeface="Times New Roman" pitchFamily="18" charset="0"/>
            </a:endParaRPr>
          </a:p>
          <a:p>
            <a:pPr marL="0" indent="0">
              <a:buNone/>
            </a:pPr>
            <a:r>
              <a:rPr lang="tr-TR" sz="1800" b="0" dirty="0" smtClean="0">
                <a:latin typeface="Times New Roman" pitchFamily="18" charset="0"/>
                <a:cs typeface="Times New Roman" pitchFamily="18" charset="0"/>
              </a:rPr>
              <a:t>Çoğu </a:t>
            </a:r>
            <a:r>
              <a:rPr lang="tr-TR" sz="1800" b="0" dirty="0">
                <a:latin typeface="Times New Roman" pitchFamily="18" charset="0"/>
                <a:cs typeface="Times New Roman" pitchFamily="18" charset="0"/>
              </a:rPr>
              <a:t>zaman farkında olmadan birbirlerinin yerine kullanılırlar fakat ikisi arasında ince bir fark vardır.</a:t>
            </a:r>
          </a:p>
          <a:p>
            <a:pPr marL="0" indent="0">
              <a:buNone/>
            </a:pPr>
            <a:r>
              <a:rPr lang="tr-TR" sz="1800" b="0" dirty="0" smtClean="0">
                <a:latin typeface="Times New Roman" pitchFamily="18" charset="0"/>
                <a:cs typeface="Times New Roman" pitchFamily="18" charset="0"/>
              </a:rPr>
              <a:t>        </a:t>
            </a:r>
            <a:r>
              <a:rPr lang="tr-TR" sz="1800" dirty="0" smtClean="0">
                <a:latin typeface="Times New Roman" pitchFamily="18" charset="0"/>
                <a:cs typeface="Times New Roman" pitchFamily="18" charset="0"/>
              </a:rPr>
              <a:t>Yetenek                                                                           Beceri                                                                      </a:t>
            </a:r>
            <a:endParaRPr lang="tr-TR" sz="18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996952"/>
            <a:ext cx="3382963"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82190"/>
            <a:ext cx="3938587" cy="360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784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3" name="Google Shape;423;p41"/>
          <p:cNvSpPr txBox="1">
            <a:spLocks noGrp="1"/>
          </p:cNvSpPr>
          <p:nvPr>
            <p:ph type="sldNum" sz="quarter" idx="12"/>
          </p:nvPr>
        </p:nvSpPr>
        <p:spPr>
          <a:xfrm>
            <a:off x="4348076" y="6302335"/>
            <a:ext cx="548700" cy="398800"/>
          </a:xfrm>
          <a:prstGeom prst="rect">
            <a:avLst/>
          </a:prstGeom>
        </p:spPr>
        <p:txBody>
          <a:bodyPr spcFirstLastPara="1" wrap="square" lIns="91425" tIns="91425" rIns="91425" bIns="91425" anchor="t" anchorCtr="0">
            <a:noAutofit/>
          </a:bodyPr>
          <a:lstStyle/>
          <a:p>
            <a:fld id="{00000000-1234-1234-1234-123412341234}" type="slidenum">
              <a:rPr lang="en">
                <a:solidFill>
                  <a:srgbClr val="979CB8"/>
                </a:solidFill>
              </a:rPr>
              <a:pPr/>
              <a:t>14</a:t>
            </a:fld>
            <a:endParaRPr>
              <a:solidFill>
                <a:srgbClr val="979CB8"/>
              </a:solidFill>
            </a:endParaRPr>
          </a:p>
        </p:txBody>
      </p:sp>
      <p:sp>
        <p:nvSpPr>
          <p:cNvPr id="422" name="Google Shape;422;p41"/>
          <p:cNvSpPr txBox="1">
            <a:spLocks noGrp="1"/>
          </p:cNvSpPr>
          <p:nvPr>
            <p:ph type="title" idx="4294967295"/>
          </p:nvPr>
        </p:nvSpPr>
        <p:spPr>
          <a:xfrm>
            <a:off x="0" y="0"/>
            <a:ext cx="8620125" cy="6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smtClean="0">
                <a:solidFill>
                  <a:schemeClr val="tx1">
                    <a:lumMod val="75000"/>
                  </a:schemeClr>
                </a:solidFill>
                <a:latin typeface="Times New Roman" pitchFamily="18" charset="0"/>
                <a:cs typeface="Times New Roman" pitchFamily="18" charset="0"/>
              </a:rPr>
              <a:t>GARDNER’IN ÇOKLU ZEKA KURAMI</a:t>
            </a:r>
            <a:endParaRPr sz="1200" b="1" dirty="0">
              <a:solidFill>
                <a:schemeClr val="tx1">
                  <a:lumMod val="75000"/>
                </a:schemeClr>
              </a:solidFill>
              <a:latin typeface="Times New Roman" pitchFamily="18" charset="0"/>
              <a:cs typeface="Times New Roman" pitchFamily="18" charset="0"/>
            </a:endParaRPr>
          </a:p>
        </p:txBody>
      </p:sp>
      <p:sp>
        <p:nvSpPr>
          <p:cNvPr id="424" name="Google Shape;424;p41"/>
          <p:cNvSpPr txBox="1"/>
          <p:nvPr/>
        </p:nvSpPr>
        <p:spPr>
          <a:xfrm>
            <a:off x="2174344" y="716599"/>
            <a:ext cx="1598400" cy="1982800"/>
          </a:xfrm>
          <a:prstGeom prst="rect">
            <a:avLst/>
          </a:prstGeom>
          <a:noFill/>
          <a:ln w="28575" cap="flat" cmpd="sng">
            <a:solidFill>
              <a:schemeClr val="accent3">
                <a:lumMod val="60000"/>
                <a:lumOff val="40000"/>
              </a:schemeClr>
            </a:solidFill>
            <a:prstDash val="solid"/>
            <a:round/>
            <a:headEnd type="none" w="sm" len="sm"/>
            <a:tailEnd type="none" w="sm" len="sm"/>
          </a:ln>
        </p:spPr>
        <p:txBody>
          <a:bodyPr spcFirstLastPara="1" wrap="square" lIns="91425" tIns="91425" rIns="91425" bIns="91425" anchor="t" anchorCtr="0">
            <a:noAutofit/>
          </a:bodyPr>
          <a:lstStyle/>
          <a:p>
            <a:pPr defTabSz="914400">
              <a:buClr>
                <a:srgbClr val="000000"/>
              </a:buClr>
              <a:buFont typeface="Arial"/>
              <a:buNone/>
            </a:pPr>
            <a:endParaRPr lang="tr-TR" sz="900" b="1" kern="0" dirty="0" smtClean="0">
              <a:solidFill>
                <a:srgbClr val="505670"/>
              </a:solidFill>
              <a:latin typeface="Varela Round"/>
              <a:ea typeface="Varela Round"/>
              <a:cs typeface="Varela Round"/>
              <a:sym typeface="Varela Round"/>
            </a:endParaRPr>
          </a:p>
          <a:p>
            <a:pPr defTabSz="914400">
              <a:buClr>
                <a:srgbClr val="000000"/>
              </a:buClr>
              <a:buFont typeface="Arial"/>
              <a:buNone/>
            </a:pPr>
            <a:r>
              <a:rPr lang="tr-TR" sz="900" b="1" kern="0" dirty="0" smtClean="0">
                <a:solidFill>
                  <a:srgbClr val="505670"/>
                </a:solidFill>
                <a:latin typeface="Varela Round"/>
                <a:ea typeface="Varela Round"/>
                <a:cs typeface="Varela Round"/>
                <a:sym typeface="Varela Round"/>
              </a:rPr>
              <a:t>Sözel-Dilsel </a:t>
            </a:r>
            <a:r>
              <a:rPr lang="tr-TR" sz="900" b="1" kern="0" dirty="0">
                <a:solidFill>
                  <a:srgbClr val="505670"/>
                </a:solidFill>
                <a:latin typeface="Varela Round"/>
                <a:ea typeface="Varela Round"/>
                <a:cs typeface="Varela Round"/>
                <a:sym typeface="Varela Round"/>
              </a:rPr>
              <a:t>Zeka</a:t>
            </a:r>
            <a:endParaRPr lang="tr-TR" sz="900" b="1" dirty="0" smtClean="0">
              <a:latin typeface="Varela Round"/>
            </a:endParaRPr>
          </a:p>
          <a:p>
            <a:pPr defTabSz="914400">
              <a:buClr>
                <a:srgbClr val="000000"/>
              </a:buClr>
            </a:pPr>
            <a:r>
              <a:rPr lang="tr-TR" sz="1600" dirty="0" smtClean="0">
                <a:solidFill>
                  <a:schemeClr val="tx1">
                    <a:lumMod val="50000"/>
                  </a:schemeClr>
                </a:solidFill>
              </a:rPr>
              <a:t>Kelimeler </a:t>
            </a:r>
            <a:r>
              <a:rPr lang="tr-TR" sz="1600" dirty="0">
                <a:solidFill>
                  <a:schemeClr val="tx1">
                    <a:lumMod val="50000"/>
                  </a:schemeClr>
                </a:solidFill>
              </a:rPr>
              <a:t>ile yapılan her türlü etkinlikte iyi olma</a:t>
            </a:r>
          </a:p>
          <a:p>
            <a:pPr defTabSz="914400">
              <a:buClr>
                <a:srgbClr val="000000"/>
              </a:buClr>
              <a:buFont typeface="Arial"/>
              <a:buNone/>
            </a:pPr>
            <a:endParaRPr lang="tr-TR" sz="900" b="1" kern="0" dirty="0">
              <a:solidFill>
                <a:srgbClr val="979CB8"/>
              </a:solidFill>
              <a:latin typeface="Varela Round"/>
              <a:ea typeface="Varela Round"/>
              <a:cs typeface="Varela Round"/>
              <a:sym typeface="Varela Round"/>
            </a:endParaRPr>
          </a:p>
        </p:txBody>
      </p:sp>
      <p:sp>
        <p:nvSpPr>
          <p:cNvPr id="425" name="Google Shape;425;p41"/>
          <p:cNvSpPr txBox="1"/>
          <p:nvPr/>
        </p:nvSpPr>
        <p:spPr>
          <a:xfrm>
            <a:off x="2174222" y="2699652"/>
            <a:ext cx="1598400" cy="1982800"/>
          </a:xfrm>
          <a:prstGeom prst="rect">
            <a:avLst/>
          </a:prstGeom>
          <a:noFill/>
          <a:ln w="28575" cap="flat" cmpd="sng">
            <a:solidFill>
              <a:schemeClr val="accent5">
                <a:lumMod val="60000"/>
                <a:lumOff val="40000"/>
              </a:schemeClr>
            </a:solidFill>
            <a:prstDash val="solid"/>
            <a:round/>
            <a:headEnd type="none" w="sm" len="sm"/>
            <a:tailEnd type="none" w="sm" len="sm"/>
          </a:ln>
        </p:spPr>
        <p:txBody>
          <a:bodyPr spcFirstLastPara="1" wrap="square" lIns="91425" tIns="91425" rIns="91425" bIns="91425" anchor="t" anchorCtr="0">
            <a:noAutofit/>
          </a:bodyPr>
          <a:lstStyle/>
          <a:p>
            <a:pPr defTabSz="914400">
              <a:buClr>
                <a:srgbClr val="000000"/>
              </a:buClr>
              <a:buFont typeface="Arial"/>
              <a:buNone/>
            </a:pPr>
            <a:r>
              <a:rPr lang="tr-TR" sz="900" b="1" kern="0" dirty="0">
                <a:solidFill>
                  <a:srgbClr val="505670"/>
                </a:solidFill>
                <a:latin typeface="Varela Round"/>
                <a:ea typeface="Varela Round"/>
                <a:cs typeface="Varela Round"/>
                <a:sym typeface="Varela Round"/>
              </a:rPr>
              <a:t>Doğa </a:t>
            </a:r>
            <a:r>
              <a:rPr lang="tr-TR" sz="900" b="1" kern="0" dirty="0" smtClean="0">
                <a:solidFill>
                  <a:srgbClr val="505670"/>
                </a:solidFill>
                <a:latin typeface="Varela Round"/>
                <a:ea typeface="Varela Round"/>
                <a:cs typeface="Varela Round"/>
                <a:sym typeface="Varela Round"/>
              </a:rPr>
              <a:t>Zekası</a:t>
            </a:r>
          </a:p>
          <a:p>
            <a:pPr defTabSz="914400">
              <a:buClr>
                <a:srgbClr val="000000"/>
              </a:buClr>
              <a:buFont typeface="Arial"/>
              <a:buNone/>
            </a:pPr>
            <a:endParaRPr lang="tr-TR" sz="900" b="1" kern="0" dirty="0">
              <a:solidFill>
                <a:srgbClr val="505670"/>
              </a:solidFill>
              <a:latin typeface="Varela Round"/>
              <a:ea typeface="Varela Round"/>
              <a:cs typeface="Varela Round"/>
              <a:sym typeface="Varela Round"/>
            </a:endParaRPr>
          </a:p>
          <a:p>
            <a:pPr defTabSz="914400">
              <a:buClr>
                <a:srgbClr val="000000"/>
              </a:buClr>
            </a:pPr>
            <a:r>
              <a:rPr lang="tr-TR" sz="1100" dirty="0">
                <a:solidFill>
                  <a:schemeClr val="tx1">
                    <a:lumMod val="50000"/>
                  </a:schemeClr>
                </a:solidFill>
                <a:latin typeface="Varela Round"/>
              </a:rPr>
              <a:t>Doğada var olan farklı canlı tür ve cinslerini tanıma ve sınıflandırabilme, doğada vakit </a:t>
            </a:r>
            <a:r>
              <a:rPr lang="tr-TR" sz="1100" dirty="0">
                <a:latin typeface="Varela Round"/>
              </a:rPr>
              <a:t>geçirmekten hoşlanma </a:t>
            </a:r>
          </a:p>
          <a:p>
            <a:pPr defTabSz="914400">
              <a:buClr>
                <a:srgbClr val="000000"/>
              </a:buClr>
              <a:buFont typeface="Arial"/>
              <a:buNone/>
            </a:pPr>
            <a:endParaRPr sz="900" b="1" kern="0" dirty="0">
              <a:solidFill>
                <a:srgbClr val="505670"/>
              </a:solidFill>
              <a:latin typeface="Varela Round"/>
              <a:ea typeface="Varela Round"/>
              <a:cs typeface="Varela Round"/>
              <a:sym typeface="Varela Round"/>
            </a:endParaRPr>
          </a:p>
        </p:txBody>
      </p:sp>
      <p:sp>
        <p:nvSpPr>
          <p:cNvPr id="426" name="Google Shape;426;p41"/>
          <p:cNvSpPr txBox="1"/>
          <p:nvPr/>
        </p:nvSpPr>
        <p:spPr>
          <a:xfrm>
            <a:off x="3772744" y="716600"/>
            <a:ext cx="1598400" cy="3966000"/>
          </a:xfrm>
          <a:prstGeom prst="rect">
            <a:avLst/>
          </a:prstGeom>
          <a:noFill/>
          <a:ln w="28575" cap="flat" cmpd="sng">
            <a:solidFill>
              <a:srgbClr val="FFFF00"/>
            </a:solidFill>
            <a:prstDash val="solid"/>
            <a:round/>
            <a:headEnd type="none" w="sm" len="sm"/>
            <a:tailEnd type="none" w="sm" len="sm"/>
          </a:ln>
        </p:spPr>
        <p:txBody>
          <a:bodyPr spcFirstLastPara="1" wrap="square" lIns="91425" tIns="91425" rIns="91425" bIns="91425" anchor="t" anchorCtr="0">
            <a:noAutofit/>
          </a:bodyPr>
          <a:lstStyle/>
          <a:p>
            <a:pPr defTabSz="914400">
              <a:buClr>
                <a:srgbClr val="000000"/>
              </a:buClr>
              <a:buFont typeface="Arial"/>
              <a:buNone/>
            </a:pPr>
            <a:endParaRPr lang="tr-TR" sz="900" b="1" kern="0" dirty="0" smtClean="0">
              <a:solidFill>
                <a:srgbClr val="505670"/>
              </a:solidFill>
              <a:latin typeface="Varela Round"/>
              <a:ea typeface="Varela Round"/>
              <a:cs typeface="Varela Round"/>
              <a:sym typeface="Varela Round"/>
            </a:endParaRPr>
          </a:p>
          <a:p>
            <a:pPr defTabSz="914400">
              <a:buClr>
                <a:srgbClr val="000000"/>
              </a:buClr>
              <a:buFont typeface="Arial"/>
              <a:buNone/>
            </a:pPr>
            <a:r>
              <a:rPr lang="tr-TR" sz="900" b="1" kern="0" dirty="0" smtClean="0">
                <a:solidFill>
                  <a:srgbClr val="505670"/>
                </a:solidFill>
                <a:latin typeface="Varela Round"/>
                <a:ea typeface="Varela Round"/>
                <a:cs typeface="Varela Round"/>
                <a:sym typeface="Varela Round"/>
              </a:rPr>
              <a:t>Bedensel-</a:t>
            </a:r>
            <a:r>
              <a:rPr lang="tr-TR" sz="900" b="1" kern="0" dirty="0" err="1" smtClean="0">
                <a:solidFill>
                  <a:srgbClr val="505670"/>
                </a:solidFill>
                <a:latin typeface="Varela Round"/>
                <a:ea typeface="Varela Round"/>
                <a:cs typeface="Varela Round"/>
                <a:sym typeface="Varela Round"/>
              </a:rPr>
              <a:t>Kinestetik</a:t>
            </a:r>
            <a:r>
              <a:rPr lang="tr-TR" sz="900" b="1" kern="0" dirty="0" smtClean="0">
                <a:solidFill>
                  <a:srgbClr val="505670"/>
                </a:solidFill>
                <a:latin typeface="Varela Round"/>
                <a:ea typeface="Varela Round"/>
                <a:cs typeface="Varela Round"/>
                <a:sym typeface="Varela Round"/>
              </a:rPr>
              <a:t> </a:t>
            </a:r>
          </a:p>
          <a:p>
            <a:pPr defTabSz="914400">
              <a:buClr>
                <a:srgbClr val="000000"/>
              </a:buClr>
              <a:buFont typeface="Arial"/>
              <a:buNone/>
            </a:pPr>
            <a:r>
              <a:rPr lang="tr-TR" sz="900" b="1" kern="0" dirty="0" smtClean="0">
                <a:solidFill>
                  <a:srgbClr val="505670"/>
                </a:solidFill>
                <a:latin typeface="Varela Round"/>
                <a:ea typeface="Varela Round"/>
                <a:cs typeface="Varela Round"/>
                <a:sym typeface="Varela Round"/>
              </a:rPr>
              <a:t>Zeka</a:t>
            </a:r>
          </a:p>
          <a:p>
            <a:pPr defTabSz="914400">
              <a:buClr>
                <a:srgbClr val="000000"/>
              </a:buClr>
              <a:buFont typeface="Arial"/>
              <a:buNone/>
            </a:pPr>
            <a:endParaRPr lang="tr-TR" sz="900" b="1" kern="0" dirty="0">
              <a:solidFill>
                <a:srgbClr val="505670"/>
              </a:solidFill>
              <a:latin typeface="Varela Round"/>
              <a:ea typeface="Varela Round"/>
              <a:cs typeface="Varela Round"/>
              <a:sym typeface="Varela Round"/>
            </a:endParaRPr>
          </a:p>
          <a:p>
            <a:pPr defTabSz="914400">
              <a:buClr>
                <a:srgbClr val="000000"/>
              </a:buClr>
              <a:buFont typeface="Arial"/>
              <a:buNone/>
            </a:pPr>
            <a:r>
              <a:rPr lang="tr-TR" sz="1200" dirty="0">
                <a:solidFill>
                  <a:schemeClr val="tx1">
                    <a:lumMod val="50000"/>
                  </a:schemeClr>
                </a:solidFill>
                <a:latin typeface="Varela Round"/>
              </a:rPr>
              <a:t>Tüm beden farkındalığının olması ya da el veya herhangi bir beden parçası ile yeni bir ürün ortaya </a:t>
            </a:r>
            <a:r>
              <a:rPr lang="tr-TR" sz="1200" dirty="0" smtClean="0">
                <a:solidFill>
                  <a:schemeClr val="tx1">
                    <a:lumMod val="50000"/>
                  </a:schemeClr>
                </a:solidFill>
                <a:latin typeface="Varela Round"/>
              </a:rPr>
              <a:t>koyabilme</a:t>
            </a:r>
            <a:r>
              <a:rPr lang="tr-TR" sz="1200" dirty="0">
                <a:solidFill>
                  <a:schemeClr val="tx1">
                    <a:lumMod val="50000"/>
                  </a:schemeClr>
                </a:solidFill>
                <a:latin typeface="Varela Round"/>
              </a:rPr>
              <a:t>,</a:t>
            </a:r>
            <a:endParaRPr lang="tr-TR" sz="1200" dirty="0" smtClean="0">
              <a:solidFill>
                <a:schemeClr val="tx1">
                  <a:lumMod val="50000"/>
                </a:schemeClr>
              </a:solidFill>
              <a:latin typeface="Varela Round"/>
            </a:endParaRPr>
          </a:p>
          <a:p>
            <a:pPr defTabSz="914400">
              <a:buClr>
                <a:srgbClr val="000000"/>
              </a:buClr>
              <a:buFont typeface="Arial"/>
              <a:buNone/>
            </a:pPr>
            <a:endParaRPr lang="tr-TR" sz="1200" dirty="0">
              <a:solidFill>
                <a:schemeClr val="tx1">
                  <a:lumMod val="50000"/>
                </a:schemeClr>
              </a:solidFill>
              <a:latin typeface="Varela Round"/>
            </a:endParaRPr>
          </a:p>
          <a:p>
            <a:pPr defTabSz="914400">
              <a:buClr>
                <a:srgbClr val="000000"/>
              </a:buClr>
              <a:buFont typeface="Arial"/>
              <a:buNone/>
            </a:pPr>
            <a:r>
              <a:rPr lang="tr-TR" sz="1200" dirty="0" smtClean="0">
                <a:solidFill>
                  <a:schemeClr val="tx1">
                    <a:lumMod val="50000"/>
                  </a:schemeClr>
                </a:solidFill>
                <a:latin typeface="Varela Round"/>
              </a:rPr>
              <a:t>Beden-zihin </a:t>
            </a:r>
            <a:r>
              <a:rPr lang="tr-TR" sz="1200" dirty="0">
                <a:solidFill>
                  <a:schemeClr val="tx1">
                    <a:lumMod val="50000"/>
                  </a:schemeClr>
                </a:solidFill>
                <a:latin typeface="Varela Round"/>
              </a:rPr>
              <a:t>birlikteliği ile sorunları çözebilme</a:t>
            </a:r>
            <a:r>
              <a:rPr lang="tr-TR" sz="1200" dirty="0">
                <a:latin typeface="Varela Round"/>
              </a:rPr>
              <a:t>.</a:t>
            </a:r>
            <a:endParaRPr sz="1200" b="1" kern="0" dirty="0">
              <a:solidFill>
                <a:srgbClr val="505670"/>
              </a:solidFill>
              <a:latin typeface="Varela Round"/>
              <a:ea typeface="Varela Round"/>
              <a:cs typeface="Varela Round"/>
              <a:sym typeface="Varela Round"/>
            </a:endParaRPr>
          </a:p>
        </p:txBody>
      </p:sp>
      <p:sp>
        <p:nvSpPr>
          <p:cNvPr id="427" name="Google Shape;427;p41"/>
          <p:cNvSpPr txBox="1"/>
          <p:nvPr/>
        </p:nvSpPr>
        <p:spPr>
          <a:xfrm>
            <a:off x="5371266" y="716599"/>
            <a:ext cx="1598400" cy="3965852"/>
          </a:xfrm>
          <a:prstGeom prst="rect">
            <a:avLst/>
          </a:prstGeom>
          <a:no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t" anchorCtr="0">
            <a:noAutofit/>
          </a:bodyPr>
          <a:lstStyle/>
          <a:p>
            <a:pPr defTabSz="914400">
              <a:buClr>
                <a:srgbClr val="000000"/>
              </a:buClr>
              <a:buFont typeface="Arial"/>
              <a:buNone/>
            </a:pPr>
            <a:r>
              <a:rPr lang="tr-TR" sz="900" b="1" kern="0" dirty="0">
                <a:solidFill>
                  <a:srgbClr val="505670"/>
                </a:solidFill>
                <a:latin typeface="Varela Round"/>
                <a:ea typeface="Varela Round"/>
                <a:cs typeface="Varela Round"/>
                <a:sym typeface="Varela Round"/>
              </a:rPr>
              <a:t>Müziksel-Ritmik </a:t>
            </a:r>
            <a:r>
              <a:rPr lang="tr-TR" sz="900" b="1" kern="0" dirty="0" smtClean="0">
                <a:solidFill>
                  <a:srgbClr val="505670"/>
                </a:solidFill>
                <a:latin typeface="Varela Round"/>
                <a:ea typeface="Varela Round"/>
                <a:cs typeface="Varela Round"/>
                <a:sym typeface="Varela Round"/>
              </a:rPr>
              <a:t>Zeka</a:t>
            </a:r>
            <a:r>
              <a:rPr lang="en" sz="2000" dirty="0" smtClean="0">
                <a:solidFill>
                  <a:schemeClr val="accent3"/>
                </a:solidFill>
                <a:latin typeface="Nunito"/>
                <a:ea typeface="Nunito"/>
                <a:cs typeface="Nunito"/>
                <a:sym typeface="Nunito"/>
              </a:rPr>
              <a:t>💃</a:t>
            </a:r>
            <a:endParaRPr lang="tr-TR" sz="2000" dirty="0" smtClean="0">
              <a:solidFill>
                <a:schemeClr val="accent3"/>
              </a:solidFill>
              <a:latin typeface="Nunito"/>
              <a:ea typeface="Nunito"/>
              <a:cs typeface="Nunito"/>
              <a:sym typeface="Nunito"/>
            </a:endParaRPr>
          </a:p>
          <a:p>
            <a:pPr defTabSz="914400">
              <a:buClr>
                <a:srgbClr val="000000"/>
              </a:buClr>
            </a:pPr>
            <a:endParaRPr lang="tr-TR" sz="1400" dirty="0" smtClean="0">
              <a:latin typeface="Varela Round"/>
            </a:endParaRPr>
          </a:p>
          <a:p>
            <a:pPr defTabSz="914400">
              <a:buClr>
                <a:srgbClr val="000000"/>
              </a:buClr>
            </a:pPr>
            <a:r>
              <a:rPr lang="tr-TR" sz="1400" dirty="0" smtClean="0">
                <a:solidFill>
                  <a:schemeClr val="tx1">
                    <a:lumMod val="50000"/>
                  </a:schemeClr>
                </a:solidFill>
                <a:latin typeface="Varela Round"/>
              </a:rPr>
              <a:t>Notaları anlama</a:t>
            </a:r>
          </a:p>
          <a:p>
            <a:pPr defTabSz="914400">
              <a:buClr>
                <a:srgbClr val="000000"/>
              </a:buClr>
            </a:pPr>
            <a:endParaRPr lang="tr-TR" sz="1400" dirty="0" smtClean="0">
              <a:solidFill>
                <a:schemeClr val="tx1">
                  <a:lumMod val="50000"/>
                </a:schemeClr>
              </a:solidFill>
              <a:latin typeface="Varela Round"/>
            </a:endParaRPr>
          </a:p>
          <a:p>
            <a:pPr defTabSz="914400">
              <a:buClr>
                <a:srgbClr val="000000"/>
              </a:buClr>
            </a:pPr>
            <a:r>
              <a:rPr lang="tr-TR" sz="1400" dirty="0" smtClean="0">
                <a:solidFill>
                  <a:schemeClr val="tx1">
                    <a:lumMod val="50000"/>
                  </a:schemeClr>
                </a:solidFill>
                <a:latin typeface="Varela Round"/>
              </a:rPr>
              <a:t>Ritim tutabilme</a:t>
            </a:r>
          </a:p>
          <a:p>
            <a:pPr defTabSz="914400">
              <a:buClr>
                <a:srgbClr val="000000"/>
              </a:buClr>
            </a:pPr>
            <a:endParaRPr lang="tr-TR" sz="1400" dirty="0" smtClean="0">
              <a:solidFill>
                <a:schemeClr val="tx1">
                  <a:lumMod val="50000"/>
                </a:schemeClr>
              </a:solidFill>
              <a:latin typeface="Varela Round"/>
            </a:endParaRPr>
          </a:p>
          <a:p>
            <a:pPr defTabSz="914400">
              <a:buClr>
                <a:srgbClr val="000000"/>
              </a:buClr>
            </a:pPr>
            <a:r>
              <a:rPr lang="tr-TR" sz="1400" dirty="0" smtClean="0">
                <a:solidFill>
                  <a:schemeClr val="tx1">
                    <a:lumMod val="50000"/>
                  </a:schemeClr>
                </a:solidFill>
                <a:latin typeface="Varela Round"/>
              </a:rPr>
              <a:t>Müzikle </a:t>
            </a:r>
            <a:r>
              <a:rPr lang="tr-TR" sz="1400" dirty="0">
                <a:solidFill>
                  <a:schemeClr val="tx1">
                    <a:lumMod val="50000"/>
                  </a:schemeClr>
                </a:solidFill>
                <a:latin typeface="Varela Round"/>
              </a:rPr>
              <a:t>ilgili kalıpları anlayabilme </a:t>
            </a:r>
            <a:endParaRPr lang="tr-TR" sz="1400" dirty="0" smtClean="0">
              <a:solidFill>
                <a:schemeClr val="tx1">
                  <a:lumMod val="50000"/>
                </a:schemeClr>
              </a:solidFill>
              <a:latin typeface="Varela Round"/>
            </a:endParaRPr>
          </a:p>
          <a:p>
            <a:pPr defTabSz="914400">
              <a:buClr>
                <a:srgbClr val="000000"/>
              </a:buClr>
            </a:pPr>
            <a:endParaRPr lang="tr-TR" sz="1400" dirty="0" smtClean="0">
              <a:solidFill>
                <a:schemeClr val="tx1">
                  <a:lumMod val="50000"/>
                </a:schemeClr>
              </a:solidFill>
              <a:latin typeface="Varela Round"/>
            </a:endParaRPr>
          </a:p>
          <a:p>
            <a:pPr defTabSz="914400">
              <a:buClr>
                <a:srgbClr val="000000"/>
              </a:buClr>
            </a:pPr>
            <a:r>
              <a:rPr lang="tr-TR" sz="1400" dirty="0" smtClean="0">
                <a:solidFill>
                  <a:schemeClr val="tx1">
                    <a:lumMod val="50000"/>
                  </a:schemeClr>
                </a:solidFill>
                <a:latin typeface="Varela Round"/>
              </a:rPr>
              <a:t>İşitsel </a:t>
            </a:r>
            <a:r>
              <a:rPr lang="tr-TR" sz="1400" dirty="0">
                <a:solidFill>
                  <a:schemeClr val="tx1">
                    <a:lumMod val="50000"/>
                  </a:schemeClr>
                </a:solidFill>
                <a:latin typeface="Varela Round"/>
              </a:rPr>
              <a:t>ürünler üretebilme</a:t>
            </a:r>
          </a:p>
          <a:p>
            <a:pPr defTabSz="914400">
              <a:buClr>
                <a:srgbClr val="000000"/>
              </a:buClr>
              <a:buFont typeface="Arial"/>
              <a:buNone/>
            </a:pPr>
            <a:endParaRPr sz="2000" b="1" kern="0" dirty="0">
              <a:solidFill>
                <a:schemeClr val="accent3"/>
              </a:solidFill>
              <a:latin typeface="Varela Round"/>
              <a:ea typeface="Varela Round"/>
              <a:cs typeface="Varela Round"/>
              <a:sym typeface="Varela Round"/>
            </a:endParaRPr>
          </a:p>
        </p:txBody>
      </p:sp>
      <p:sp>
        <p:nvSpPr>
          <p:cNvPr id="429" name="Google Shape;429;p41"/>
          <p:cNvSpPr txBox="1"/>
          <p:nvPr/>
        </p:nvSpPr>
        <p:spPr>
          <a:xfrm>
            <a:off x="6969666" y="716599"/>
            <a:ext cx="1649006" cy="3966101"/>
          </a:xfrm>
          <a:prstGeom prst="rect">
            <a:avLst/>
          </a:prstGeom>
          <a:noFill/>
          <a:ln w="28575" cap="flat" cmpd="sng">
            <a:solidFill>
              <a:schemeClr val="accent1">
                <a:lumMod val="60000"/>
                <a:lumOff val="40000"/>
              </a:schemeClr>
            </a:solidFill>
            <a:prstDash val="solid"/>
            <a:round/>
            <a:headEnd type="none" w="sm" len="sm"/>
            <a:tailEnd type="none" w="sm" len="sm"/>
          </a:ln>
        </p:spPr>
        <p:txBody>
          <a:bodyPr spcFirstLastPara="1" wrap="square" lIns="91425" tIns="91425" rIns="91425" bIns="91425" anchor="t" anchorCtr="0">
            <a:noAutofit/>
          </a:bodyPr>
          <a:lstStyle/>
          <a:p>
            <a:pPr defTabSz="914400">
              <a:buClr>
                <a:srgbClr val="000000"/>
              </a:buClr>
              <a:buFont typeface="Arial"/>
              <a:buNone/>
            </a:pPr>
            <a:endParaRPr lang="tr-TR" sz="900" b="1" kern="0" dirty="0" smtClean="0">
              <a:solidFill>
                <a:srgbClr val="505670"/>
              </a:solidFill>
              <a:latin typeface="Varela Round"/>
              <a:ea typeface="Varela Round"/>
              <a:cs typeface="Varela Round"/>
              <a:sym typeface="Varela Round"/>
            </a:endParaRPr>
          </a:p>
          <a:p>
            <a:pPr defTabSz="914400">
              <a:buClr>
                <a:srgbClr val="000000"/>
              </a:buClr>
              <a:buFont typeface="Arial"/>
              <a:buNone/>
            </a:pPr>
            <a:r>
              <a:rPr lang="tr-TR" sz="900" b="1" kern="0" dirty="0" smtClean="0">
                <a:solidFill>
                  <a:srgbClr val="505670"/>
                </a:solidFill>
                <a:latin typeface="Varela Round"/>
                <a:ea typeface="Varela Round"/>
                <a:cs typeface="Varela Round"/>
                <a:sym typeface="Varela Round"/>
              </a:rPr>
              <a:t>İçsel-İçe </a:t>
            </a:r>
            <a:r>
              <a:rPr lang="tr-TR" sz="900" b="1" kern="0" dirty="0">
                <a:solidFill>
                  <a:srgbClr val="505670"/>
                </a:solidFill>
                <a:latin typeface="Varela Round"/>
                <a:ea typeface="Varela Round"/>
                <a:cs typeface="Varela Round"/>
                <a:sym typeface="Varela Round"/>
              </a:rPr>
              <a:t>Dönük </a:t>
            </a:r>
            <a:r>
              <a:rPr lang="tr-TR" sz="900" b="1" kern="0" dirty="0" smtClean="0">
                <a:solidFill>
                  <a:srgbClr val="505670"/>
                </a:solidFill>
                <a:latin typeface="Varela Round"/>
                <a:ea typeface="Varela Round"/>
                <a:cs typeface="Varela Round"/>
                <a:sym typeface="Varela Round"/>
              </a:rPr>
              <a:t>Zeka</a:t>
            </a:r>
          </a:p>
          <a:p>
            <a:pPr defTabSz="914400">
              <a:buClr>
                <a:srgbClr val="000000"/>
              </a:buClr>
              <a:buFont typeface="Arial"/>
              <a:buNone/>
            </a:pPr>
            <a:endParaRPr lang="tr-TR" sz="900" b="1" kern="0" dirty="0">
              <a:solidFill>
                <a:srgbClr val="505670"/>
              </a:solidFill>
              <a:latin typeface="Varela Round"/>
              <a:ea typeface="Varela Round"/>
              <a:cs typeface="Varela Round"/>
              <a:sym typeface="Varela Round"/>
            </a:endParaRPr>
          </a:p>
          <a:p>
            <a:pPr defTabSz="914400">
              <a:buClr>
                <a:srgbClr val="000000"/>
              </a:buClr>
              <a:buFont typeface="Arial"/>
              <a:buNone/>
            </a:pPr>
            <a:r>
              <a:rPr lang="tr-TR" sz="1200" dirty="0">
                <a:solidFill>
                  <a:schemeClr val="tx1">
                    <a:lumMod val="50000"/>
                  </a:schemeClr>
                </a:solidFill>
                <a:latin typeface="Varela Round"/>
              </a:rPr>
              <a:t>Kendi zayıf ve güçlü yönlerini </a:t>
            </a:r>
            <a:r>
              <a:rPr lang="tr-TR" sz="1200" dirty="0" smtClean="0">
                <a:solidFill>
                  <a:schemeClr val="tx1">
                    <a:lumMod val="50000"/>
                  </a:schemeClr>
                </a:solidFill>
                <a:latin typeface="Varela Round"/>
              </a:rPr>
              <a:t>tanıma</a:t>
            </a:r>
          </a:p>
          <a:p>
            <a:pPr defTabSz="914400">
              <a:buClr>
                <a:srgbClr val="000000"/>
              </a:buClr>
              <a:buFont typeface="Arial"/>
              <a:buNone/>
            </a:pPr>
            <a:endParaRPr lang="tr-TR" sz="1200" dirty="0">
              <a:solidFill>
                <a:schemeClr val="tx1">
                  <a:lumMod val="50000"/>
                </a:schemeClr>
              </a:solidFill>
              <a:latin typeface="Varela Round"/>
            </a:endParaRPr>
          </a:p>
          <a:p>
            <a:pPr defTabSz="914400">
              <a:buClr>
                <a:srgbClr val="000000"/>
              </a:buClr>
              <a:buFont typeface="Arial"/>
              <a:buNone/>
            </a:pPr>
            <a:r>
              <a:rPr lang="tr-TR" sz="1200" dirty="0" smtClean="0">
                <a:solidFill>
                  <a:schemeClr val="tx1">
                    <a:lumMod val="50000"/>
                  </a:schemeClr>
                </a:solidFill>
                <a:latin typeface="Varela Round"/>
              </a:rPr>
              <a:t>Duygularını </a:t>
            </a:r>
            <a:r>
              <a:rPr lang="tr-TR" sz="1200" dirty="0">
                <a:solidFill>
                  <a:schemeClr val="tx1">
                    <a:lumMod val="50000"/>
                  </a:schemeClr>
                </a:solidFill>
                <a:latin typeface="Varela Round"/>
              </a:rPr>
              <a:t>bilme ve ifade </a:t>
            </a:r>
            <a:r>
              <a:rPr lang="tr-TR" sz="1200" dirty="0" smtClean="0">
                <a:solidFill>
                  <a:schemeClr val="tx1">
                    <a:lumMod val="50000"/>
                  </a:schemeClr>
                </a:solidFill>
                <a:latin typeface="Varela Round"/>
              </a:rPr>
              <a:t>edebilme</a:t>
            </a:r>
          </a:p>
          <a:p>
            <a:pPr defTabSz="914400">
              <a:buClr>
                <a:srgbClr val="000000"/>
              </a:buClr>
              <a:buFont typeface="Arial"/>
              <a:buNone/>
            </a:pPr>
            <a:endParaRPr lang="tr-TR" sz="1200" dirty="0">
              <a:solidFill>
                <a:schemeClr val="tx1">
                  <a:lumMod val="50000"/>
                </a:schemeClr>
              </a:solidFill>
              <a:latin typeface="Varela Round"/>
            </a:endParaRPr>
          </a:p>
          <a:p>
            <a:pPr defTabSz="914400">
              <a:buClr>
                <a:srgbClr val="000000"/>
              </a:buClr>
              <a:buFont typeface="Arial"/>
              <a:buNone/>
            </a:pPr>
            <a:r>
              <a:rPr lang="tr-TR" sz="1200" dirty="0" smtClean="0">
                <a:solidFill>
                  <a:schemeClr val="tx1">
                    <a:lumMod val="50000"/>
                  </a:schemeClr>
                </a:solidFill>
                <a:latin typeface="Varela Round"/>
              </a:rPr>
              <a:t>Kendi </a:t>
            </a:r>
            <a:r>
              <a:rPr lang="tr-TR" sz="1200" dirty="0">
                <a:solidFill>
                  <a:schemeClr val="tx1">
                    <a:lumMod val="50000"/>
                  </a:schemeClr>
                </a:solidFill>
                <a:latin typeface="Varela Round"/>
              </a:rPr>
              <a:t>iç dünyasında olanların farkında olma ve yönetebilme</a:t>
            </a:r>
            <a:endParaRPr sz="1200" b="1" kern="0" dirty="0">
              <a:solidFill>
                <a:schemeClr val="tx1">
                  <a:lumMod val="50000"/>
                </a:schemeClr>
              </a:solidFill>
              <a:latin typeface="Varela Round"/>
              <a:ea typeface="Varela Round"/>
              <a:cs typeface="Varela Round"/>
              <a:sym typeface="Varela Round"/>
            </a:endParaRPr>
          </a:p>
        </p:txBody>
      </p:sp>
      <p:sp>
        <p:nvSpPr>
          <p:cNvPr id="430" name="Google Shape;430;p41"/>
          <p:cNvSpPr txBox="1"/>
          <p:nvPr/>
        </p:nvSpPr>
        <p:spPr>
          <a:xfrm>
            <a:off x="575700" y="716600"/>
            <a:ext cx="1598400" cy="3966000"/>
          </a:xfrm>
          <a:prstGeom prst="rect">
            <a:avLst/>
          </a:prstGeom>
          <a:noFill/>
          <a:ln w="28575" cap="flat" cmpd="sng">
            <a:solidFill>
              <a:schemeClr val="accent1">
                <a:lumMod val="40000"/>
                <a:lumOff val="60000"/>
              </a:schemeClr>
            </a:solidFill>
            <a:prstDash val="solid"/>
            <a:round/>
            <a:headEnd type="none" w="sm" len="sm"/>
            <a:tailEnd type="none" w="sm" len="sm"/>
          </a:ln>
        </p:spPr>
        <p:txBody>
          <a:bodyPr spcFirstLastPara="1" wrap="square" lIns="91425" tIns="91425" rIns="91425" bIns="91425" anchor="t" anchorCtr="0">
            <a:noAutofit/>
          </a:bodyPr>
          <a:lstStyle/>
          <a:p>
            <a:pPr defTabSz="914400">
              <a:buClr>
                <a:srgbClr val="000000"/>
              </a:buClr>
              <a:buFont typeface="Arial"/>
              <a:buNone/>
            </a:pPr>
            <a:endParaRPr lang="tr-TR" sz="900" b="1" kern="0" dirty="0" smtClean="0">
              <a:solidFill>
                <a:srgbClr val="505670"/>
              </a:solidFill>
              <a:latin typeface="Times New Roman" pitchFamily="18" charset="0"/>
              <a:ea typeface="Varela Round"/>
              <a:cs typeface="Times New Roman" pitchFamily="18" charset="0"/>
              <a:sym typeface="Varela Round"/>
            </a:endParaRPr>
          </a:p>
          <a:p>
            <a:pPr defTabSz="914400">
              <a:buClr>
                <a:srgbClr val="000000"/>
              </a:buClr>
            </a:pPr>
            <a:r>
              <a:rPr lang="tr-TR" sz="900" b="1" dirty="0" smtClean="0">
                <a:latin typeface="Times New Roman" pitchFamily="18" charset="0"/>
                <a:cs typeface="Times New Roman" pitchFamily="18" charset="0"/>
              </a:rPr>
              <a:t>Uzamsal </a:t>
            </a:r>
            <a:r>
              <a:rPr lang="tr-TR" sz="900" b="1" dirty="0">
                <a:latin typeface="Times New Roman" pitchFamily="18" charset="0"/>
                <a:cs typeface="Times New Roman" pitchFamily="18" charset="0"/>
              </a:rPr>
              <a:t>Zeka</a:t>
            </a:r>
          </a:p>
          <a:p>
            <a:pPr defTabSz="914400">
              <a:buClr>
                <a:srgbClr val="000000"/>
              </a:buClr>
              <a:buFont typeface="Arial"/>
              <a:buNone/>
            </a:pPr>
            <a:endParaRPr lang="tr-TR" sz="900" b="1" kern="0" dirty="0">
              <a:solidFill>
                <a:srgbClr val="505670"/>
              </a:solidFill>
              <a:latin typeface="Times New Roman" pitchFamily="18" charset="0"/>
              <a:ea typeface="Varela Round"/>
              <a:cs typeface="Times New Roman" pitchFamily="18" charset="0"/>
              <a:sym typeface="Varela Round"/>
            </a:endParaRPr>
          </a:p>
          <a:p>
            <a:pPr defTabSz="914400">
              <a:buClr>
                <a:srgbClr val="000000"/>
              </a:buClr>
              <a:buFont typeface="Arial"/>
              <a:buNone/>
            </a:pPr>
            <a:r>
              <a:rPr lang="tr-TR" sz="1400" dirty="0" smtClean="0">
                <a:solidFill>
                  <a:schemeClr val="tx1">
                    <a:lumMod val="50000"/>
                  </a:schemeClr>
                </a:solidFill>
                <a:latin typeface="Times New Roman" pitchFamily="18" charset="0"/>
                <a:cs typeface="Times New Roman" pitchFamily="18" charset="0"/>
              </a:rPr>
              <a:t>Uzamsal </a:t>
            </a:r>
            <a:r>
              <a:rPr lang="tr-TR" sz="1400" dirty="0">
                <a:solidFill>
                  <a:schemeClr val="tx1">
                    <a:lumMod val="50000"/>
                  </a:schemeClr>
                </a:solidFill>
                <a:latin typeface="Times New Roman" pitchFamily="18" charset="0"/>
                <a:cs typeface="Times New Roman" pitchFamily="18" charset="0"/>
              </a:rPr>
              <a:t>kalıpları hayal edebilme ve manipüle edebilme,</a:t>
            </a:r>
          </a:p>
          <a:p>
            <a:pPr defTabSz="914400">
              <a:buClr>
                <a:srgbClr val="000000"/>
              </a:buClr>
              <a:buFont typeface="Arial"/>
              <a:buNone/>
            </a:pPr>
            <a:endParaRPr lang="tr-TR" sz="1400" dirty="0">
              <a:solidFill>
                <a:schemeClr val="tx1">
                  <a:lumMod val="50000"/>
                </a:schemeClr>
              </a:solidFill>
              <a:latin typeface="Times New Roman" pitchFamily="18" charset="0"/>
              <a:cs typeface="Times New Roman" pitchFamily="18" charset="0"/>
            </a:endParaRPr>
          </a:p>
          <a:p>
            <a:pPr defTabSz="914400">
              <a:buClr>
                <a:srgbClr val="000000"/>
              </a:buClr>
              <a:buFont typeface="Arial"/>
              <a:buNone/>
            </a:pPr>
            <a:r>
              <a:rPr lang="tr-TR" sz="1400" dirty="0">
                <a:solidFill>
                  <a:schemeClr val="tx1">
                    <a:lumMod val="50000"/>
                  </a:schemeClr>
                </a:solidFill>
                <a:latin typeface="Times New Roman" pitchFamily="18" charset="0"/>
                <a:cs typeface="Times New Roman" pitchFamily="18" charset="0"/>
              </a:rPr>
              <a:t>Üç boyutlu düşünebilme ve hayal edebilme</a:t>
            </a:r>
            <a:endParaRPr lang="tr-TR" sz="1400" b="1" kern="0" dirty="0">
              <a:solidFill>
                <a:schemeClr val="tx1">
                  <a:lumMod val="50000"/>
                </a:schemeClr>
              </a:solidFill>
              <a:latin typeface="Times New Roman" pitchFamily="18" charset="0"/>
              <a:ea typeface="Varela Round"/>
              <a:cs typeface="Times New Roman" pitchFamily="18" charset="0"/>
              <a:sym typeface="Varela Round"/>
            </a:endParaRPr>
          </a:p>
          <a:p>
            <a:pPr defTabSz="914400">
              <a:buClr>
                <a:srgbClr val="000000"/>
              </a:buClr>
              <a:buFont typeface="Arial"/>
              <a:buNone/>
            </a:pPr>
            <a:endParaRPr lang="tr-TR" sz="1600" kern="0" dirty="0" smtClean="0">
              <a:solidFill>
                <a:schemeClr val="tx2">
                  <a:lumMod val="50000"/>
                </a:schemeClr>
              </a:solidFill>
              <a:latin typeface="Times New Roman" pitchFamily="18" charset="0"/>
              <a:ea typeface="Varela Round"/>
              <a:cs typeface="Times New Roman" pitchFamily="18" charset="0"/>
              <a:sym typeface="Varela Round"/>
            </a:endParaRPr>
          </a:p>
        </p:txBody>
      </p:sp>
      <p:sp>
        <p:nvSpPr>
          <p:cNvPr id="431" name="Google Shape;431;p41"/>
          <p:cNvSpPr txBox="1"/>
          <p:nvPr/>
        </p:nvSpPr>
        <p:spPr>
          <a:xfrm>
            <a:off x="575700" y="4682700"/>
            <a:ext cx="4048800" cy="1535600"/>
          </a:xfrm>
          <a:prstGeom prst="rect">
            <a:avLst/>
          </a:prstGeom>
          <a:no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t" anchorCtr="0">
            <a:noAutofit/>
          </a:bodyPr>
          <a:lstStyle/>
          <a:p>
            <a:pPr defTabSz="914400">
              <a:buClr>
                <a:srgbClr val="000000"/>
              </a:buClr>
              <a:buFont typeface="Arial"/>
              <a:buNone/>
            </a:pPr>
            <a:r>
              <a:rPr lang="tr-TR" sz="900" b="1" dirty="0">
                <a:latin typeface="Varela Round"/>
              </a:rPr>
              <a:t>Mantıksal-Matematiksel </a:t>
            </a:r>
            <a:r>
              <a:rPr lang="tr-TR" sz="900" b="1" dirty="0" smtClean="0">
                <a:latin typeface="Varela Round"/>
              </a:rPr>
              <a:t>Zeka</a:t>
            </a:r>
          </a:p>
          <a:p>
            <a:pPr defTabSz="914400">
              <a:buClr>
                <a:srgbClr val="000000"/>
              </a:buClr>
              <a:buFont typeface="Arial"/>
              <a:buNone/>
            </a:pPr>
            <a:endParaRPr lang="tr-TR" sz="1200" b="1" kern="0" dirty="0">
              <a:solidFill>
                <a:srgbClr val="505670"/>
              </a:solidFill>
              <a:latin typeface="Varela Round"/>
              <a:ea typeface="Varela Round"/>
              <a:cs typeface="Varela Round"/>
              <a:sym typeface="Varela Round"/>
            </a:endParaRPr>
          </a:p>
          <a:p>
            <a:pPr defTabSz="914400">
              <a:buClr>
                <a:srgbClr val="000000"/>
              </a:buClr>
              <a:buFont typeface="Arial"/>
              <a:buNone/>
            </a:pPr>
            <a:r>
              <a:rPr lang="tr-TR" sz="1200" dirty="0">
                <a:solidFill>
                  <a:schemeClr val="tx1">
                    <a:lumMod val="50000"/>
                  </a:schemeClr>
                </a:solidFill>
                <a:latin typeface="Varela Round"/>
              </a:rPr>
              <a:t>Problem çözmekten hoşlanma, durumları analiz ve formüle edebilme, matematik işlemleri yapabilme, fen bilimleri alanı ile ilgilenme.</a:t>
            </a:r>
            <a:endParaRPr sz="1200" b="1" kern="0" dirty="0">
              <a:solidFill>
                <a:schemeClr val="tx1">
                  <a:lumMod val="50000"/>
                </a:schemeClr>
              </a:solidFill>
              <a:latin typeface="Varela Round"/>
              <a:ea typeface="Varela Round"/>
              <a:cs typeface="Varela Round"/>
              <a:sym typeface="Varela Round"/>
            </a:endParaRPr>
          </a:p>
        </p:txBody>
      </p:sp>
      <p:sp>
        <p:nvSpPr>
          <p:cNvPr id="432" name="Google Shape;432;p41"/>
          <p:cNvSpPr txBox="1"/>
          <p:nvPr/>
        </p:nvSpPr>
        <p:spPr>
          <a:xfrm>
            <a:off x="4624500" y="4682700"/>
            <a:ext cx="3994172" cy="1535600"/>
          </a:xfrm>
          <a:prstGeom prst="rect">
            <a:avLst/>
          </a:prstGeom>
          <a:noFill/>
          <a:ln w="28575" cap="flat" cmpd="sng">
            <a:solidFill>
              <a:schemeClr val="accent6">
                <a:lumMod val="50000"/>
              </a:schemeClr>
            </a:solidFill>
            <a:prstDash val="solid"/>
            <a:round/>
            <a:headEnd type="none" w="sm" len="sm"/>
            <a:tailEnd type="none" w="sm" len="sm"/>
          </a:ln>
        </p:spPr>
        <p:txBody>
          <a:bodyPr spcFirstLastPara="1" wrap="square" lIns="91425" tIns="91425" rIns="91425" bIns="91425" anchor="t" anchorCtr="0">
            <a:noAutofit/>
          </a:bodyPr>
          <a:lstStyle/>
          <a:p>
            <a:pPr defTabSz="914400">
              <a:buClr>
                <a:srgbClr val="000000"/>
              </a:buClr>
              <a:buFont typeface="Arial"/>
              <a:buNone/>
            </a:pPr>
            <a:r>
              <a:rPr lang="tr-TR" sz="900" b="1" kern="0" dirty="0">
                <a:solidFill>
                  <a:srgbClr val="505670"/>
                </a:solidFill>
                <a:latin typeface="Varela Round"/>
                <a:ea typeface="Varela Round"/>
                <a:cs typeface="Varela Round"/>
                <a:sym typeface="Varela Round"/>
              </a:rPr>
              <a:t>Kişilerarası </a:t>
            </a:r>
            <a:r>
              <a:rPr lang="tr-TR" sz="900" b="1" kern="0" dirty="0" smtClean="0">
                <a:solidFill>
                  <a:srgbClr val="505670"/>
                </a:solidFill>
                <a:latin typeface="Varela Round"/>
                <a:ea typeface="Varela Round"/>
                <a:cs typeface="Varela Round"/>
                <a:sym typeface="Varela Round"/>
              </a:rPr>
              <a:t>Zeka</a:t>
            </a:r>
          </a:p>
          <a:p>
            <a:pPr defTabSz="914400">
              <a:buClr>
                <a:srgbClr val="000000"/>
              </a:buClr>
              <a:buFont typeface="Arial"/>
              <a:buNone/>
            </a:pPr>
            <a:endParaRPr lang="tr-TR" sz="900" b="1" kern="0" dirty="0">
              <a:solidFill>
                <a:srgbClr val="505670"/>
              </a:solidFill>
              <a:latin typeface="Varela Round"/>
              <a:ea typeface="Varela Round"/>
              <a:cs typeface="Varela Round"/>
              <a:sym typeface="Varela Round"/>
            </a:endParaRPr>
          </a:p>
          <a:p>
            <a:pPr defTabSz="914400">
              <a:buClr>
                <a:srgbClr val="000000"/>
              </a:buClr>
            </a:pPr>
            <a:r>
              <a:rPr lang="tr-TR" sz="1200" dirty="0">
                <a:solidFill>
                  <a:schemeClr val="tx1">
                    <a:lumMod val="50000"/>
                  </a:schemeClr>
                </a:solidFill>
              </a:rPr>
              <a:t>Başkaları ile çalışabilme, grupları yönetebilme ve başkalarının duygularını anlayabilme ve başkalarını ikna edebilme.</a:t>
            </a:r>
          </a:p>
          <a:p>
            <a:pPr defTabSz="914400">
              <a:buClr>
                <a:srgbClr val="000000"/>
              </a:buClr>
              <a:buFont typeface="Arial"/>
              <a:buNone/>
            </a:pPr>
            <a:endParaRPr sz="900" b="1" kern="0" dirty="0">
              <a:solidFill>
                <a:srgbClr val="505670"/>
              </a:solidFill>
              <a:latin typeface="Varela Round"/>
              <a:ea typeface="Varela Round"/>
              <a:cs typeface="Varela Round"/>
              <a:sym typeface="Varela Round"/>
            </a:endParaRPr>
          </a:p>
        </p:txBody>
      </p:sp>
      <p:sp>
        <p:nvSpPr>
          <p:cNvPr id="434" name="Google Shape;434;p41"/>
          <p:cNvSpPr/>
          <p:nvPr/>
        </p:nvSpPr>
        <p:spPr>
          <a:xfrm>
            <a:off x="6716581" y="811355"/>
            <a:ext cx="182574" cy="216461"/>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35" name="Google Shape;435;p41"/>
          <p:cNvSpPr/>
          <p:nvPr/>
        </p:nvSpPr>
        <p:spPr>
          <a:xfrm>
            <a:off x="1853254" y="835393"/>
            <a:ext cx="177158" cy="238585"/>
          </a:xfrm>
          <a:custGeom>
            <a:avLst/>
            <a:gdLst/>
            <a:ahLst/>
            <a:cxnLst/>
            <a:rect l="l" t="t" r="r" b="b"/>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36" name="Google Shape;436;p41"/>
          <p:cNvSpPr/>
          <p:nvPr/>
        </p:nvSpPr>
        <p:spPr>
          <a:xfrm>
            <a:off x="8046703" y="4754640"/>
            <a:ext cx="166328" cy="236171"/>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37" name="Google Shape;437;p41"/>
          <p:cNvSpPr/>
          <p:nvPr/>
        </p:nvSpPr>
        <p:spPr>
          <a:xfrm>
            <a:off x="4067944" y="4824433"/>
            <a:ext cx="360040" cy="332759"/>
          </a:xfrm>
          <a:custGeom>
            <a:avLst/>
            <a:gdLst/>
            <a:ahLst/>
            <a:cxnLst/>
            <a:rect l="l" t="t" r="r" b="b"/>
            <a:pathLst>
              <a:path w="18153" h="13384" extrusionOk="0">
                <a:moveTo>
                  <a:pt x="15865" y="1752"/>
                </a:moveTo>
                <a:lnTo>
                  <a:pt x="15962" y="1801"/>
                </a:lnTo>
                <a:lnTo>
                  <a:pt x="16230" y="1801"/>
                </a:lnTo>
                <a:lnTo>
                  <a:pt x="16279" y="1825"/>
                </a:lnTo>
                <a:lnTo>
                  <a:pt x="16303" y="1850"/>
                </a:lnTo>
                <a:lnTo>
                  <a:pt x="16327" y="1923"/>
                </a:lnTo>
                <a:lnTo>
                  <a:pt x="16303" y="1971"/>
                </a:lnTo>
                <a:lnTo>
                  <a:pt x="16279" y="2117"/>
                </a:lnTo>
                <a:lnTo>
                  <a:pt x="16230" y="2190"/>
                </a:lnTo>
                <a:lnTo>
                  <a:pt x="16157" y="2288"/>
                </a:lnTo>
                <a:lnTo>
                  <a:pt x="16084" y="2336"/>
                </a:lnTo>
                <a:lnTo>
                  <a:pt x="16011" y="2361"/>
                </a:lnTo>
                <a:lnTo>
                  <a:pt x="15938" y="2336"/>
                </a:lnTo>
                <a:lnTo>
                  <a:pt x="15865" y="2239"/>
                </a:lnTo>
                <a:lnTo>
                  <a:pt x="15792" y="2142"/>
                </a:lnTo>
                <a:lnTo>
                  <a:pt x="15768" y="2020"/>
                </a:lnTo>
                <a:lnTo>
                  <a:pt x="15768" y="1923"/>
                </a:lnTo>
                <a:lnTo>
                  <a:pt x="15841" y="1801"/>
                </a:lnTo>
                <a:lnTo>
                  <a:pt x="15865" y="1752"/>
                </a:lnTo>
                <a:close/>
                <a:moveTo>
                  <a:pt x="10925" y="4015"/>
                </a:moveTo>
                <a:lnTo>
                  <a:pt x="11023" y="4039"/>
                </a:lnTo>
                <a:lnTo>
                  <a:pt x="11071" y="4064"/>
                </a:lnTo>
                <a:lnTo>
                  <a:pt x="11096" y="4064"/>
                </a:lnTo>
                <a:lnTo>
                  <a:pt x="11096" y="4088"/>
                </a:lnTo>
                <a:lnTo>
                  <a:pt x="11120" y="4112"/>
                </a:lnTo>
                <a:lnTo>
                  <a:pt x="11120" y="4137"/>
                </a:lnTo>
                <a:lnTo>
                  <a:pt x="11120" y="4185"/>
                </a:lnTo>
                <a:lnTo>
                  <a:pt x="11120" y="4210"/>
                </a:lnTo>
                <a:lnTo>
                  <a:pt x="11096" y="4283"/>
                </a:lnTo>
                <a:lnTo>
                  <a:pt x="11023" y="4380"/>
                </a:lnTo>
                <a:lnTo>
                  <a:pt x="10998" y="4429"/>
                </a:lnTo>
                <a:lnTo>
                  <a:pt x="10950" y="4477"/>
                </a:lnTo>
                <a:lnTo>
                  <a:pt x="10901" y="4477"/>
                </a:lnTo>
                <a:lnTo>
                  <a:pt x="10901" y="4453"/>
                </a:lnTo>
                <a:lnTo>
                  <a:pt x="10877" y="4453"/>
                </a:lnTo>
                <a:lnTo>
                  <a:pt x="10828" y="4380"/>
                </a:lnTo>
                <a:lnTo>
                  <a:pt x="10779" y="4307"/>
                </a:lnTo>
                <a:lnTo>
                  <a:pt x="10779" y="4234"/>
                </a:lnTo>
                <a:lnTo>
                  <a:pt x="10779" y="4137"/>
                </a:lnTo>
                <a:lnTo>
                  <a:pt x="10828" y="4064"/>
                </a:lnTo>
                <a:lnTo>
                  <a:pt x="10901" y="4015"/>
                </a:lnTo>
                <a:close/>
                <a:moveTo>
                  <a:pt x="12507" y="5159"/>
                </a:moveTo>
                <a:lnTo>
                  <a:pt x="12580" y="5183"/>
                </a:lnTo>
                <a:lnTo>
                  <a:pt x="12629" y="5256"/>
                </a:lnTo>
                <a:lnTo>
                  <a:pt x="12677" y="5329"/>
                </a:lnTo>
                <a:lnTo>
                  <a:pt x="12677" y="5451"/>
                </a:lnTo>
                <a:lnTo>
                  <a:pt x="12653" y="5548"/>
                </a:lnTo>
                <a:lnTo>
                  <a:pt x="12604" y="5645"/>
                </a:lnTo>
                <a:lnTo>
                  <a:pt x="12556" y="5743"/>
                </a:lnTo>
                <a:lnTo>
                  <a:pt x="12507" y="5767"/>
                </a:lnTo>
                <a:lnTo>
                  <a:pt x="12458" y="5791"/>
                </a:lnTo>
                <a:lnTo>
                  <a:pt x="12337" y="5767"/>
                </a:lnTo>
                <a:lnTo>
                  <a:pt x="12239" y="5718"/>
                </a:lnTo>
                <a:lnTo>
                  <a:pt x="12166" y="5645"/>
                </a:lnTo>
                <a:lnTo>
                  <a:pt x="12142" y="5572"/>
                </a:lnTo>
                <a:lnTo>
                  <a:pt x="12142" y="5499"/>
                </a:lnTo>
                <a:lnTo>
                  <a:pt x="12166" y="5426"/>
                </a:lnTo>
                <a:lnTo>
                  <a:pt x="12191" y="5353"/>
                </a:lnTo>
                <a:lnTo>
                  <a:pt x="12264" y="5329"/>
                </a:lnTo>
                <a:lnTo>
                  <a:pt x="12312" y="5305"/>
                </a:lnTo>
                <a:lnTo>
                  <a:pt x="12337" y="5256"/>
                </a:lnTo>
                <a:lnTo>
                  <a:pt x="12361" y="5183"/>
                </a:lnTo>
                <a:lnTo>
                  <a:pt x="12410" y="5159"/>
                </a:lnTo>
                <a:close/>
                <a:moveTo>
                  <a:pt x="5499" y="6229"/>
                </a:moveTo>
                <a:lnTo>
                  <a:pt x="5597" y="6302"/>
                </a:lnTo>
                <a:lnTo>
                  <a:pt x="5694" y="6351"/>
                </a:lnTo>
                <a:lnTo>
                  <a:pt x="5743" y="6424"/>
                </a:lnTo>
                <a:lnTo>
                  <a:pt x="5767" y="6546"/>
                </a:lnTo>
                <a:lnTo>
                  <a:pt x="5743" y="6643"/>
                </a:lnTo>
                <a:lnTo>
                  <a:pt x="5670" y="6740"/>
                </a:lnTo>
                <a:lnTo>
                  <a:pt x="5621" y="6813"/>
                </a:lnTo>
                <a:lnTo>
                  <a:pt x="5524" y="6838"/>
                </a:lnTo>
                <a:lnTo>
                  <a:pt x="5475" y="6862"/>
                </a:lnTo>
                <a:lnTo>
                  <a:pt x="5426" y="6862"/>
                </a:lnTo>
                <a:lnTo>
                  <a:pt x="5329" y="6789"/>
                </a:lnTo>
                <a:lnTo>
                  <a:pt x="5280" y="6716"/>
                </a:lnTo>
                <a:lnTo>
                  <a:pt x="5280" y="6643"/>
                </a:lnTo>
                <a:lnTo>
                  <a:pt x="5280" y="6594"/>
                </a:lnTo>
                <a:lnTo>
                  <a:pt x="5305" y="6497"/>
                </a:lnTo>
                <a:lnTo>
                  <a:pt x="5353" y="6400"/>
                </a:lnTo>
                <a:lnTo>
                  <a:pt x="5475" y="6254"/>
                </a:lnTo>
                <a:lnTo>
                  <a:pt x="5499" y="6229"/>
                </a:lnTo>
                <a:close/>
                <a:moveTo>
                  <a:pt x="7568" y="7470"/>
                </a:moveTo>
                <a:lnTo>
                  <a:pt x="7616" y="7519"/>
                </a:lnTo>
                <a:lnTo>
                  <a:pt x="7689" y="7519"/>
                </a:lnTo>
                <a:lnTo>
                  <a:pt x="7835" y="7543"/>
                </a:lnTo>
                <a:lnTo>
                  <a:pt x="7908" y="7568"/>
                </a:lnTo>
                <a:lnTo>
                  <a:pt x="7957" y="7592"/>
                </a:lnTo>
                <a:lnTo>
                  <a:pt x="7957" y="7616"/>
                </a:lnTo>
                <a:lnTo>
                  <a:pt x="7957" y="7641"/>
                </a:lnTo>
                <a:lnTo>
                  <a:pt x="7957" y="7665"/>
                </a:lnTo>
                <a:lnTo>
                  <a:pt x="7908" y="7714"/>
                </a:lnTo>
                <a:lnTo>
                  <a:pt x="7908" y="7738"/>
                </a:lnTo>
                <a:lnTo>
                  <a:pt x="7811" y="7811"/>
                </a:lnTo>
                <a:lnTo>
                  <a:pt x="7787" y="7835"/>
                </a:lnTo>
                <a:lnTo>
                  <a:pt x="7714" y="7884"/>
                </a:lnTo>
                <a:lnTo>
                  <a:pt x="7641" y="7884"/>
                </a:lnTo>
                <a:lnTo>
                  <a:pt x="7641" y="7908"/>
                </a:lnTo>
                <a:lnTo>
                  <a:pt x="7592" y="7908"/>
                </a:lnTo>
                <a:lnTo>
                  <a:pt x="7543" y="7884"/>
                </a:lnTo>
                <a:lnTo>
                  <a:pt x="7519" y="7884"/>
                </a:lnTo>
                <a:lnTo>
                  <a:pt x="7495" y="7860"/>
                </a:lnTo>
                <a:lnTo>
                  <a:pt x="7495" y="7835"/>
                </a:lnTo>
                <a:lnTo>
                  <a:pt x="7470" y="7811"/>
                </a:lnTo>
                <a:lnTo>
                  <a:pt x="7422" y="7689"/>
                </a:lnTo>
                <a:lnTo>
                  <a:pt x="7397" y="7616"/>
                </a:lnTo>
                <a:lnTo>
                  <a:pt x="7422" y="7543"/>
                </a:lnTo>
                <a:lnTo>
                  <a:pt x="7495" y="7519"/>
                </a:lnTo>
                <a:lnTo>
                  <a:pt x="7568" y="7470"/>
                </a:lnTo>
                <a:close/>
                <a:moveTo>
                  <a:pt x="16011" y="1363"/>
                </a:moveTo>
                <a:lnTo>
                  <a:pt x="15889" y="1387"/>
                </a:lnTo>
                <a:lnTo>
                  <a:pt x="15768" y="1436"/>
                </a:lnTo>
                <a:lnTo>
                  <a:pt x="15646" y="1509"/>
                </a:lnTo>
                <a:lnTo>
                  <a:pt x="15573" y="1582"/>
                </a:lnTo>
                <a:lnTo>
                  <a:pt x="15500" y="1655"/>
                </a:lnTo>
                <a:lnTo>
                  <a:pt x="15476" y="1752"/>
                </a:lnTo>
                <a:lnTo>
                  <a:pt x="15427" y="1825"/>
                </a:lnTo>
                <a:lnTo>
                  <a:pt x="15403" y="2020"/>
                </a:lnTo>
                <a:lnTo>
                  <a:pt x="15451" y="2215"/>
                </a:lnTo>
                <a:lnTo>
                  <a:pt x="15500" y="2361"/>
                </a:lnTo>
                <a:lnTo>
                  <a:pt x="15330" y="2458"/>
                </a:lnTo>
                <a:lnTo>
                  <a:pt x="15159" y="2579"/>
                </a:lnTo>
                <a:lnTo>
                  <a:pt x="14989" y="2725"/>
                </a:lnTo>
                <a:lnTo>
                  <a:pt x="14843" y="2896"/>
                </a:lnTo>
                <a:lnTo>
                  <a:pt x="14283" y="3528"/>
                </a:lnTo>
                <a:lnTo>
                  <a:pt x="13918" y="3893"/>
                </a:lnTo>
                <a:lnTo>
                  <a:pt x="13529" y="4234"/>
                </a:lnTo>
                <a:lnTo>
                  <a:pt x="13140" y="4599"/>
                </a:lnTo>
                <a:lnTo>
                  <a:pt x="12775" y="4964"/>
                </a:lnTo>
                <a:lnTo>
                  <a:pt x="12677" y="4891"/>
                </a:lnTo>
                <a:lnTo>
                  <a:pt x="12556" y="4842"/>
                </a:lnTo>
                <a:lnTo>
                  <a:pt x="12507" y="4842"/>
                </a:lnTo>
                <a:lnTo>
                  <a:pt x="12434" y="4818"/>
                </a:lnTo>
                <a:lnTo>
                  <a:pt x="12264" y="4818"/>
                </a:lnTo>
                <a:lnTo>
                  <a:pt x="12191" y="4867"/>
                </a:lnTo>
                <a:lnTo>
                  <a:pt x="12020" y="4696"/>
                </a:lnTo>
                <a:lnTo>
                  <a:pt x="11826" y="4502"/>
                </a:lnTo>
                <a:lnTo>
                  <a:pt x="11655" y="4331"/>
                </a:lnTo>
                <a:lnTo>
                  <a:pt x="11582" y="4307"/>
                </a:lnTo>
                <a:lnTo>
                  <a:pt x="11582" y="4161"/>
                </a:lnTo>
                <a:lnTo>
                  <a:pt x="11582" y="4039"/>
                </a:lnTo>
                <a:lnTo>
                  <a:pt x="11534" y="3918"/>
                </a:lnTo>
                <a:lnTo>
                  <a:pt x="11485" y="3820"/>
                </a:lnTo>
                <a:lnTo>
                  <a:pt x="11388" y="3723"/>
                </a:lnTo>
                <a:lnTo>
                  <a:pt x="11242" y="3626"/>
                </a:lnTo>
                <a:lnTo>
                  <a:pt x="11169" y="3577"/>
                </a:lnTo>
                <a:lnTo>
                  <a:pt x="11120" y="3528"/>
                </a:lnTo>
                <a:lnTo>
                  <a:pt x="11047" y="3504"/>
                </a:lnTo>
                <a:lnTo>
                  <a:pt x="10974" y="3504"/>
                </a:lnTo>
                <a:lnTo>
                  <a:pt x="10828" y="3528"/>
                </a:lnTo>
                <a:lnTo>
                  <a:pt x="10682" y="3601"/>
                </a:lnTo>
                <a:lnTo>
                  <a:pt x="10536" y="3723"/>
                </a:lnTo>
                <a:lnTo>
                  <a:pt x="10439" y="3869"/>
                </a:lnTo>
                <a:lnTo>
                  <a:pt x="10341" y="4039"/>
                </a:lnTo>
                <a:lnTo>
                  <a:pt x="10317" y="4234"/>
                </a:lnTo>
                <a:lnTo>
                  <a:pt x="10317" y="4380"/>
                </a:lnTo>
                <a:lnTo>
                  <a:pt x="10171" y="4477"/>
                </a:lnTo>
                <a:lnTo>
                  <a:pt x="10025" y="4575"/>
                </a:lnTo>
                <a:lnTo>
                  <a:pt x="9879" y="4721"/>
                </a:lnTo>
                <a:lnTo>
                  <a:pt x="9733" y="4867"/>
                </a:lnTo>
                <a:lnTo>
                  <a:pt x="9490" y="5159"/>
                </a:lnTo>
                <a:lnTo>
                  <a:pt x="9319" y="5402"/>
                </a:lnTo>
                <a:lnTo>
                  <a:pt x="8954" y="5864"/>
                </a:lnTo>
                <a:lnTo>
                  <a:pt x="8614" y="6375"/>
                </a:lnTo>
                <a:lnTo>
                  <a:pt x="8298" y="6789"/>
                </a:lnTo>
                <a:lnTo>
                  <a:pt x="8152" y="7008"/>
                </a:lnTo>
                <a:lnTo>
                  <a:pt x="8030" y="7227"/>
                </a:lnTo>
                <a:lnTo>
                  <a:pt x="7908" y="7203"/>
                </a:lnTo>
                <a:lnTo>
                  <a:pt x="7787" y="7178"/>
                </a:lnTo>
                <a:lnTo>
                  <a:pt x="7738" y="7154"/>
                </a:lnTo>
                <a:lnTo>
                  <a:pt x="7616" y="7130"/>
                </a:lnTo>
                <a:lnTo>
                  <a:pt x="7470" y="7130"/>
                </a:lnTo>
                <a:lnTo>
                  <a:pt x="7349" y="7178"/>
                </a:lnTo>
                <a:lnTo>
                  <a:pt x="7227" y="7251"/>
                </a:lnTo>
                <a:lnTo>
                  <a:pt x="7178" y="7203"/>
                </a:lnTo>
                <a:lnTo>
                  <a:pt x="6935" y="7081"/>
                </a:lnTo>
                <a:lnTo>
                  <a:pt x="6692" y="6935"/>
                </a:lnTo>
                <a:lnTo>
                  <a:pt x="6448" y="6765"/>
                </a:lnTo>
                <a:lnTo>
                  <a:pt x="6327" y="6716"/>
                </a:lnTo>
                <a:lnTo>
                  <a:pt x="6205" y="6667"/>
                </a:lnTo>
                <a:lnTo>
                  <a:pt x="6229" y="6546"/>
                </a:lnTo>
                <a:lnTo>
                  <a:pt x="6205" y="6424"/>
                </a:lnTo>
                <a:lnTo>
                  <a:pt x="6181" y="6278"/>
                </a:lnTo>
                <a:lnTo>
                  <a:pt x="6132" y="6181"/>
                </a:lnTo>
                <a:lnTo>
                  <a:pt x="6059" y="6059"/>
                </a:lnTo>
                <a:lnTo>
                  <a:pt x="5986" y="5962"/>
                </a:lnTo>
                <a:lnTo>
                  <a:pt x="5889" y="5889"/>
                </a:lnTo>
                <a:lnTo>
                  <a:pt x="5767" y="5840"/>
                </a:lnTo>
                <a:lnTo>
                  <a:pt x="5694" y="5816"/>
                </a:lnTo>
                <a:lnTo>
                  <a:pt x="5621" y="5791"/>
                </a:lnTo>
                <a:lnTo>
                  <a:pt x="5475" y="5791"/>
                </a:lnTo>
                <a:lnTo>
                  <a:pt x="5329" y="5840"/>
                </a:lnTo>
                <a:lnTo>
                  <a:pt x="5207" y="5913"/>
                </a:lnTo>
                <a:lnTo>
                  <a:pt x="5086" y="6010"/>
                </a:lnTo>
                <a:lnTo>
                  <a:pt x="4964" y="6156"/>
                </a:lnTo>
                <a:lnTo>
                  <a:pt x="4891" y="6302"/>
                </a:lnTo>
                <a:lnTo>
                  <a:pt x="4818" y="6473"/>
                </a:lnTo>
                <a:lnTo>
                  <a:pt x="4818" y="6570"/>
                </a:lnTo>
                <a:lnTo>
                  <a:pt x="4818" y="6692"/>
                </a:lnTo>
                <a:lnTo>
                  <a:pt x="4769" y="6716"/>
                </a:lnTo>
                <a:lnTo>
                  <a:pt x="3918" y="7714"/>
                </a:lnTo>
                <a:lnTo>
                  <a:pt x="3504" y="8225"/>
                </a:lnTo>
                <a:lnTo>
                  <a:pt x="3090" y="8760"/>
                </a:lnTo>
                <a:lnTo>
                  <a:pt x="2677" y="9271"/>
                </a:lnTo>
                <a:lnTo>
                  <a:pt x="2214" y="9782"/>
                </a:lnTo>
                <a:lnTo>
                  <a:pt x="2044" y="9952"/>
                </a:lnTo>
                <a:lnTo>
                  <a:pt x="1874" y="10147"/>
                </a:lnTo>
                <a:lnTo>
                  <a:pt x="1801" y="10244"/>
                </a:lnTo>
                <a:lnTo>
                  <a:pt x="1752" y="10366"/>
                </a:lnTo>
                <a:lnTo>
                  <a:pt x="1703" y="10488"/>
                </a:lnTo>
                <a:lnTo>
                  <a:pt x="1703" y="10609"/>
                </a:lnTo>
                <a:lnTo>
                  <a:pt x="1728" y="10682"/>
                </a:lnTo>
                <a:lnTo>
                  <a:pt x="1776" y="10731"/>
                </a:lnTo>
                <a:lnTo>
                  <a:pt x="1849" y="10755"/>
                </a:lnTo>
                <a:lnTo>
                  <a:pt x="1922" y="10731"/>
                </a:lnTo>
                <a:lnTo>
                  <a:pt x="2020" y="10682"/>
                </a:lnTo>
                <a:lnTo>
                  <a:pt x="2117" y="10633"/>
                </a:lnTo>
                <a:lnTo>
                  <a:pt x="2263" y="10463"/>
                </a:lnTo>
                <a:lnTo>
                  <a:pt x="2579" y="10123"/>
                </a:lnTo>
                <a:lnTo>
                  <a:pt x="2969" y="9733"/>
                </a:lnTo>
                <a:lnTo>
                  <a:pt x="3163" y="9514"/>
                </a:lnTo>
                <a:lnTo>
                  <a:pt x="3334" y="9295"/>
                </a:lnTo>
                <a:lnTo>
                  <a:pt x="3747" y="8760"/>
                </a:lnTo>
                <a:lnTo>
                  <a:pt x="4185" y="8225"/>
                </a:lnTo>
                <a:lnTo>
                  <a:pt x="4648" y="7714"/>
                </a:lnTo>
                <a:lnTo>
                  <a:pt x="5086" y="7203"/>
                </a:lnTo>
                <a:lnTo>
                  <a:pt x="5159" y="7251"/>
                </a:lnTo>
                <a:lnTo>
                  <a:pt x="5280" y="7300"/>
                </a:lnTo>
                <a:lnTo>
                  <a:pt x="5378" y="7324"/>
                </a:lnTo>
                <a:lnTo>
                  <a:pt x="5499" y="7324"/>
                </a:lnTo>
                <a:lnTo>
                  <a:pt x="5645" y="7300"/>
                </a:lnTo>
                <a:lnTo>
                  <a:pt x="5791" y="7251"/>
                </a:lnTo>
                <a:lnTo>
                  <a:pt x="5913" y="7154"/>
                </a:lnTo>
                <a:lnTo>
                  <a:pt x="6010" y="7057"/>
                </a:lnTo>
                <a:lnTo>
                  <a:pt x="6205" y="7178"/>
                </a:lnTo>
                <a:lnTo>
                  <a:pt x="6400" y="7300"/>
                </a:lnTo>
                <a:lnTo>
                  <a:pt x="6716" y="7519"/>
                </a:lnTo>
                <a:lnTo>
                  <a:pt x="6862" y="7616"/>
                </a:lnTo>
                <a:lnTo>
                  <a:pt x="7032" y="7689"/>
                </a:lnTo>
                <a:lnTo>
                  <a:pt x="7057" y="7811"/>
                </a:lnTo>
                <a:lnTo>
                  <a:pt x="7105" y="7933"/>
                </a:lnTo>
                <a:lnTo>
                  <a:pt x="7154" y="8030"/>
                </a:lnTo>
                <a:lnTo>
                  <a:pt x="7227" y="8127"/>
                </a:lnTo>
                <a:lnTo>
                  <a:pt x="7324" y="8176"/>
                </a:lnTo>
                <a:lnTo>
                  <a:pt x="7397" y="8225"/>
                </a:lnTo>
                <a:lnTo>
                  <a:pt x="7495" y="8273"/>
                </a:lnTo>
                <a:lnTo>
                  <a:pt x="7714" y="8273"/>
                </a:lnTo>
                <a:lnTo>
                  <a:pt x="7835" y="8225"/>
                </a:lnTo>
                <a:lnTo>
                  <a:pt x="8006" y="8127"/>
                </a:lnTo>
                <a:lnTo>
                  <a:pt x="8152" y="8006"/>
                </a:lnTo>
                <a:lnTo>
                  <a:pt x="8225" y="7908"/>
                </a:lnTo>
                <a:lnTo>
                  <a:pt x="8273" y="7835"/>
                </a:lnTo>
                <a:lnTo>
                  <a:pt x="8298" y="7738"/>
                </a:lnTo>
                <a:lnTo>
                  <a:pt x="8322" y="7641"/>
                </a:lnTo>
                <a:lnTo>
                  <a:pt x="8322" y="7543"/>
                </a:lnTo>
                <a:lnTo>
                  <a:pt x="8298" y="7470"/>
                </a:lnTo>
                <a:lnTo>
                  <a:pt x="8468" y="7300"/>
                </a:lnTo>
                <a:lnTo>
                  <a:pt x="8614" y="7130"/>
                </a:lnTo>
                <a:lnTo>
                  <a:pt x="8906" y="6740"/>
                </a:lnTo>
                <a:lnTo>
                  <a:pt x="9173" y="6327"/>
                </a:lnTo>
                <a:lnTo>
                  <a:pt x="9417" y="5962"/>
                </a:lnTo>
                <a:lnTo>
                  <a:pt x="9782" y="5499"/>
                </a:lnTo>
                <a:lnTo>
                  <a:pt x="10195" y="5086"/>
                </a:lnTo>
                <a:lnTo>
                  <a:pt x="10268" y="5013"/>
                </a:lnTo>
                <a:lnTo>
                  <a:pt x="10366" y="4940"/>
                </a:lnTo>
                <a:lnTo>
                  <a:pt x="10585" y="4818"/>
                </a:lnTo>
                <a:lnTo>
                  <a:pt x="10706" y="4891"/>
                </a:lnTo>
                <a:lnTo>
                  <a:pt x="10828" y="4915"/>
                </a:lnTo>
                <a:lnTo>
                  <a:pt x="10950" y="4940"/>
                </a:lnTo>
                <a:lnTo>
                  <a:pt x="11096" y="4915"/>
                </a:lnTo>
                <a:lnTo>
                  <a:pt x="11193" y="4867"/>
                </a:lnTo>
                <a:lnTo>
                  <a:pt x="11266" y="4794"/>
                </a:lnTo>
                <a:lnTo>
                  <a:pt x="11363" y="4721"/>
                </a:lnTo>
                <a:lnTo>
                  <a:pt x="11436" y="4648"/>
                </a:lnTo>
                <a:lnTo>
                  <a:pt x="11704" y="4964"/>
                </a:lnTo>
                <a:lnTo>
                  <a:pt x="11874" y="5183"/>
                </a:lnTo>
                <a:lnTo>
                  <a:pt x="11801" y="5305"/>
                </a:lnTo>
                <a:lnTo>
                  <a:pt x="11777" y="5426"/>
                </a:lnTo>
                <a:lnTo>
                  <a:pt x="11753" y="5548"/>
                </a:lnTo>
                <a:lnTo>
                  <a:pt x="11777" y="5694"/>
                </a:lnTo>
                <a:lnTo>
                  <a:pt x="11826" y="5816"/>
                </a:lnTo>
                <a:lnTo>
                  <a:pt x="11899" y="5913"/>
                </a:lnTo>
                <a:lnTo>
                  <a:pt x="12020" y="6010"/>
                </a:lnTo>
                <a:lnTo>
                  <a:pt x="12142" y="6059"/>
                </a:lnTo>
                <a:lnTo>
                  <a:pt x="12264" y="6108"/>
                </a:lnTo>
                <a:lnTo>
                  <a:pt x="12410" y="6108"/>
                </a:lnTo>
                <a:lnTo>
                  <a:pt x="12531" y="6083"/>
                </a:lnTo>
                <a:lnTo>
                  <a:pt x="12653" y="6035"/>
                </a:lnTo>
                <a:lnTo>
                  <a:pt x="12726" y="5986"/>
                </a:lnTo>
                <a:lnTo>
                  <a:pt x="12799" y="5913"/>
                </a:lnTo>
                <a:lnTo>
                  <a:pt x="12872" y="5840"/>
                </a:lnTo>
                <a:lnTo>
                  <a:pt x="12921" y="5743"/>
                </a:lnTo>
                <a:lnTo>
                  <a:pt x="12969" y="5548"/>
                </a:lnTo>
                <a:lnTo>
                  <a:pt x="12969" y="5329"/>
                </a:lnTo>
                <a:lnTo>
                  <a:pt x="12969" y="5280"/>
                </a:lnTo>
                <a:lnTo>
                  <a:pt x="13042" y="5256"/>
                </a:lnTo>
                <a:lnTo>
                  <a:pt x="13383" y="4915"/>
                </a:lnTo>
                <a:lnTo>
                  <a:pt x="13748" y="4575"/>
                </a:lnTo>
                <a:lnTo>
                  <a:pt x="14454" y="3942"/>
                </a:lnTo>
                <a:lnTo>
                  <a:pt x="15111" y="3309"/>
                </a:lnTo>
                <a:lnTo>
                  <a:pt x="15768" y="2677"/>
                </a:lnTo>
                <a:lnTo>
                  <a:pt x="15792" y="2652"/>
                </a:lnTo>
                <a:lnTo>
                  <a:pt x="15914" y="2701"/>
                </a:lnTo>
                <a:lnTo>
                  <a:pt x="16157" y="2701"/>
                </a:lnTo>
                <a:lnTo>
                  <a:pt x="16279" y="2652"/>
                </a:lnTo>
                <a:lnTo>
                  <a:pt x="16376" y="2579"/>
                </a:lnTo>
                <a:lnTo>
                  <a:pt x="16449" y="2506"/>
                </a:lnTo>
                <a:lnTo>
                  <a:pt x="16522" y="2409"/>
                </a:lnTo>
                <a:lnTo>
                  <a:pt x="16595" y="2312"/>
                </a:lnTo>
                <a:lnTo>
                  <a:pt x="16643" y="2215"/>
                </a:lnTo>
                <a:lnTo>
                  <a:pt x="16668" y="2093"/>
                </a:lnTo>
                <a:lnTo>
                  <a:pt x="16692" y="1996"/>
                </a:lnTo>
                <a:lnTo>
                  <a:pt x="16692" y="1874"/>
                </a:lnTo>
                <a:lnTo>
                  <a:pt x="16668" y="1777"/>
                </a:lnTo>
                <a:lnTo>
                  <a:pt x="16643" y="1679"/>
                </a:lnTo>
                <a:lnTo>
                  <a:pt x="16570" y="1606"/>
                </a:lnTo>
                <a:lnTo>
                  <a:pt x="16522" y="1533"/>
                </a:lnTo>
                <a:lnTo>
                  <a:pt x="16424" y="1460"/>
                </a:lnTo>
                <a:lnTo>
                  <a:pt x="16352" y="1436"/>
                </a:lnTo>
                <a:lnTo>
                  <a:pt x="16254" y="1412"/>
                </a:lnTo>
                <a:lnTo>
                  <a:pt x="16157" y="1387"/>
                </a:lnTo>
                <a:lnTo>
                  <a:pt x="16011" y="1363"/>
                </a:lnTo>
                <a:close/>
                <a:moveTo>
                  <a:pt x="195" y="0"/>
                </a:moveTo>
                <a:lnTo>
                  <a:pt x="146" y="49"/>
                </a:lnTo>
                <a:lnTo>
                  <a:pt x="98" y="73"/>
                </a:lnTo>
                <a:lnTo>
                  <a:pt x="49" y="195"/>
                </a:lnTo>
                <a:lnTo>
                  <a:pt x="0" y="317"/>
                </a:lnTo>
                <a:lnTo>
                  <a:pt x="0" y="438"/>
                </a:lnTo>
                <a:lnTo>
                  <a:pt x="0" y="584"/>
                </a:lnTo>
                <a:lnTo>
                  <a:pt x="25" y="876"/>
                </a:lnTo>
                <a:lnTo>
                  <a:pt x="49" y="1120"/>
                </a:lnTo>
                <a:lnTo>
                  <a:pt x="49" y="1947"/>
                </a:lnTo>
                <a:lnTo>
                  <a:pt x="25" y="2774"/>
                </a:lnTo>
                <a:lnTo>
                  <a:pt x="49" y="3601"/>
                </a:lnTo>
                <a:lnTo>
                  <a:pt x="25" y="4429"/>
                </a:lnTo>
                <a:lnTo>
                  <a:pt x="0" y="6108"/>
                </a:lnTo>
                <a:lnTo>
                  <a:pt x="0" y="6984"/>
                </a:lnTo>
                <a:lnTo>
                  <a:pt x="0" y="7860"/>
                </a:lnTo>
                <a:lnTo>
                  <a:pt x="73" y="9587"/>
                </a:lnTo>
                <a:lnTo>
                  <a:pt x="146" y="11315"/>
                </a:lnTo>
                <a:lnTo>
                  <a:pt x="171" y="12191"/>
                </a:lnTo>
                <a:lnTo>
                  <a:pt x="171" y="13067"/>
                </a:lnTo>
                <a:lnTo>
                  <a:pt x="195" y="13188"/>
                </a:lnTo>
                <a:lnTo>
                  <a:pt x="268" y="13261"/>
                </a:lnTo>
                <a:lnTo>
                  <a:pt x="317" y="13310"/>
                </a:lnTo>
                <a:lnTo>
                  <a:pt x="390" y="13310"/>
                </a:lnTo>
                <a:lnTo>
                  <a:pt x="900" y="13383"/>
                </a:lnTo>
                <a:lnTo>
                  <a:pt x="1898" y="13383"/>
                </a:lnTo>
                <a:lnTo>
                  <a:pt x="2409" y="13334"/>
                </a:lnTo>
                <a:lnTo>
                  <a:pt x="3431" y="13261"/>
                </a:lnTo>
                <a:lnTo>
                  <a:pt x="3942" y="13213"/>
                </a:lnTo>
                <a:lnTo>
                  <a:pt x="4453" y="13188"/>
                </a:lnTo>
                <a:lnTo>
                  <a:pt x="10025" y="13188"/>
                </a:lnTo>
                <a:lnTo>
                  <a:pt x="11169" y="13164"/>
                </a:lnTo>
                <a:lnTo>
                  <a:pt x="13432" y="13091"/>
                </a:lnTo>
                <a:lnTo>
                  <a:pt x="14575" y="13067"/>
                </a:lnTo>
                <a:lnTo>
                  <a:pt x="16741" y="13067"/>
                </a:lnTo>
                <a:lnTo>
                  <a:pt x="17276" y="13091"/>
                </a:lnTo>
                <a:lnTo>
                  <a:pt x="17544" y="13140"/>
                </a:lnTo>
                <a:lnTo>
                  <a:pt x="17811" y="13164"/>
                </a:lnTo>
                <a:lnTo>
                  <a:pt x="17933" y="13164"/>
                </a:lnTo>
                <a:lnTo>
                  <a:pt x="18030" y="13115"/>
                </a:lnTo>
                <a:lnTo>
                  <a:pt x="18103" y="13042"/>
                </a:lnTo>
                <a:lnTo>
                  <a:pt x="18152" y="12945"/>
                </a:lnTo>
                <a:lnTo>
                  <a:pt x="18152" y="12848"/>
                </a:lnTo>
                <a:lnTo>
                  <a:pt x="18128" y="12750"/>
                </a:lnTo>
                <a:lnTo>
                  <a:pt x="18055" y="12677"/>
                </a:lnTo>
                <a:lnTo>
                  <a:pt x="17957" y="12629"/>
                </a:lnTo>
                <a:lnTo>
                  <a:pt x="17495" y="12556"/>
                </a:lnTo>
                <a:lnTo>
                  <a:pt x="17008" y="12531"/>
                </a:lnTo>
                <a:lnTo>
                  <a:pt x="16084" y="12507"/>
                </a:lnTo>
                <a:lnTo>
                  <a:pt x="14940" y="12483"/>
                </a:lnTo>
                <a:lnTo>
                  <a:pt x="13821" y="12507"/>
                </a:lnTo>
                <a:lnTo>
                  <a:pt x="11534" y="12580"/>
                </a:lnTo>
                <a:lnTo>
                  <a:pt x="10414" y="12604"/>
                </a:lnTo>
                <a:lnTo>
                  <a:pt x="9271" y="12629"/>
                </a:lnTo>
                <a:lnTo>
                  <a:pt x="7032" y="12604"/>
                </a:lnTo>
                <a:lnTo>
                  <a:pt x="5913" y="12604"/>
                </a:lnTo>
                <a:lnTo>
                  <a:pt x="4818" y="12629"/>
                </a:lnTo>
                <a:lnTo>
                  <a:pt x="3796" y="12677"/>
                </a:lnTo>
                <a:lnTo>
                  <a:pt x="2774" y="12726"/>
                </a:lnTo>
                <a:lnTo>
                  <a:pt x="1752" y="12799"/>
                </a:lnTo>
                <a:lnTo>
                  <a:pt x="730" y="12848"/>
                </a:lnTo>
                <a:lnTo>
                  <a:pt x="681" y="11169"/>
                </a:lnTo>
                <a:lnTo>
                  <a:pt x="608" y="9490"/>
                </a:lnTo>
                <a:lnTo>
                  <a:pt x="535" y="7787"/>
                </a:lnTo>
                <a:lnTo>
                  <a:pt x="535" y="6959"/>
                </a:lnTo>
                <a:lnTo>
                  <a:pt x="535" y="6108"/>
                </a:lnTo>
                <a:lnTo>
                  <a:pt x="560" y="4356"/>
                </a:lnTo>
                <a:lnTo>
                  <a:pt x="560" y="2579"/>
                </a:lnTo>
                <a:lnTo>
                  <a:pt x="560" y="1752"/>
                </a:lnTo>
                <a:lnTo>
                  <a:pt x="584" y="1363"/>
                </a:lnTo>
                <a:lnTo>
                  <a:pt x="584" y="949"/>
                </a:lnTo>
                <a:lnTo>
                  <a:pt x="560" y="706"/>
                </a:lnTo>
                <a:lnTo>
                  <a:pt x="535" y="438"/>
                </a:lnTo>
                <a:lnTo>
                  <a:pt x="511" y="317"/>
                </a:lnTo>
                <a:lnTo>
                  <a:pt x="463" y="219"/>
                </a:lnTo>
                <a:lnTo>
                  <a:pt x="390" y="98"/>
                </a:lnTo>
                <a:lnTo>
                  <a:pt x="317" y="25"/>
                </a:lnTo>
                <a:lnTo>
                  <a:pt x="244" y="0"/>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39" name="Google Shape;439;p41"/>
          <p:cNvSpPr/>
          <p:nvPr/>
        </p:nvSpPr>
        <p:spPr>
          <a:xfrm>
            <a:off x="5096650" y="811365"/>
            <a:ext cx="203970" cy="282153"/>
          </a:xfrm>
          <a:custGeom>
            <a:avLst/>
            <a:gdLst/>
            <a:ahLst/>
            <a:cxnLst/>
            <a:rect l="l" t="t" r="r" b="b"/>
            <a:pathLst>
              <a:path w="19247" h="19856" extrusionOk="0">
                <a:moveTo>
                  <a:pt x="12531" y="585"/>
                </a:moveTo>
                <a:lnTo>
                  <a:pt x="12799" y="609"/>
                </a:lnTo>
                <a:lnTo>
                  <a:pt x="13066" y="658"/>
                </a:lnTo>
                <a:lnTo>
                  <a:pt x="13334" y="755"/>
                </a:lnTo>
                <a:lnTo>
                  <a:pt x="13577" y="877"/>
                </a:lnTo>
                <a:lnTo>
                  <a:pt x="13796" y="1022"/>
                </a:lnTo>
                <a:lnTo>
                  <a:pt x="13967" y="1168"/>
                </a:lnTo>
                <a:lnTo>
                  <a:pt x="14137" y="1363"/>
                </a:lnTo>
                <a:lnTo>
                  <a:pt x="14283" y="1558"/>
                </a:lnTo>
                <a:lnTo>
                  <a:pt x="14380" y="1777"/>
                </a:lnTo>
                <a:lnTo>
                  <a:pt x="14478" y="1996"/>
                </a:lnTo>
                <a:lnTo>
                  <a:pt x="14526" y="2239"/>
                </a:lnTo>
                <a:lnTo>
                  <a:pt x="14551" y="2482"/>
                </a:lnTo>
                <a:lnTo>
                  <a:pt x="14551" y="2750"/>
                </a:lnTo>
                <a:lnTo>
                  <a:pt x="14478" y="3018"/>
                </a:lnTo>
                <a:lnTo>
                  <a:pt x="14380" y="3285"/>
                </a:lnTo>
                <a:lnTo>
                  <a:pt x="14234" y="3529"/>
                </a:lnTo>
                <a:lnTo>
                  <a:pt x="14088" y="3748"/>
                </a:lnTo>
                <a:lnTo>
                  <a:pt x="13894" y="3967"/>
                </a:lnTo>
                <a:lnTo>
                  <a:pt x="13529" y="4356"/>
                </a:lnTo>
                <a:lnTo>
                  <a:pt x="13261" y="4575"/>
                </a:lnTo>
                <a:lnTo>
                  <a:pt x="12993" y="4794"/>
                </a:lnTo>
                <a:lnTo>
                  <a:pt x="12702" y="4989"/>
                </a:lnTo>
                <a:lnTo>
                  <a:pt x="12410" y="5159"/>
                </a:lnTo>
                <a:lnTo>
                  <a:pt x="12118" y="5329"/>
                </a:lnTo>
                <a:lnTo>
                  <a:pt x="11801" y="5475"/>
                </a:lnTo>
                <a:lnTo>
                  <a:pt x="11509" y="5597"/>
                </a:lnTo>
                <a:lnTo>
                  <a:pt x="11169" y="5719"/>
                </a:lnTo>
                <a:lnTo>
                  <a:pt x="11509" y="5524"/>
                </a:lnTo>
                <a:lnTo>
                  <a:pt x="11801" y="5305"/>
                </a:lnTo>
                <a:lnTo>
                  <a:pt x="12093" y="5062"/>
                </a:lnTo>
                <a:lnTo>
                  <a:pt x="12361" y="4794"/>
                </a:lnTo>
                <a:lnTo>
                  <a:pt x="12531" y="4575"/>
                </a:lnTo>
                <a:lnTo>
                  <a:pt x="12702" y="4332"/>
                </a:lnTo>
                <a:lnTo>
                  <a:pt x="12847" y="4064"/>
                </a:lnTo>
                <a:lnTo>
                  <a:pt x="12945" y="3772"/>
                </a:lnTo>
                <a:lnTo>
                  <a:pt x="12993" y="3626"/>
                </a:lnTo>
                <a:lnTo>
                  <a:pt x="12993" y="3480"/>
                </a:lnTo>
                <a:lnTo>
                  <a:pt x="12993" y="3358"/>
                </a:lnTo>
                <a:lnTo>
                  <a:pt x="12993" y="3212"/>
                </a:lnTo>
                <a:lnTo>
                  <a:pt x="12945" y="3066"/>
                </a:lnTo>
                <a:lnTo>
                  <a:pt x="12872" y="2945"/>
                </a:lnTo>
                <a:lnTo>
                  <a:pt x="12774" y="2823"/>
                </a:lnTo>
                <a:lnTo>
                  <a:pt x="12653" y="2726"/>
                </a:lnTo>
                <a:lnTo>
                  <a:pt x="12531" y="2653"/>
                </a:lnTo>
                <a:lnTo>
                  <a:pt x="12410" y="2580"/>
                </a:lnTo>
                <a:lnTo>
                  <a:pt x="12264" y="2531"/>
                </a:lnTo>
                <a:lnTo>
                  <a:pt x="12142" y="2482"/>
                </a:lnTo>
                <a:lnTo>
                  <a:pt x="12020" y="2482"/>
                </a:lnTo>
                <a:lnTo>
                  <a:pt x="11899" y="2458"/>
                </a:lnTo>
                <a:lnTo>
                  <a:pt x="11655" y="2507"/>
                </a:lnTo>
                <a:lnTo>
                  <a:pt x="11412" y="2604"/>
                </a:lnTo>
                <a:lnTo>
                  <a:pt x="11169" y="2726"/>
                </a:lnTo>
                <a:lnTo>
                  <a:pt x="10950" y="2920"/>
                </a:lnTo>
                <a:lnTo>
                  <a:pt x="10755" y="3115"/>
                </a:lnTo>
                <a:lnTo>
                  <a:pt x="10560" y="3358"/>
                </a:lnTo>
                <a:lnTo>
                  <a:pt x="10390" y="3626"/>
                </a:lnTo>
                <a:lnTo>
                  <a:pt x="10220" y="3918"/>
                </a:lnTo>
                <a:lnTo>
                  <a:pt x="10098" y="4210"/>
                </a:lnTo>
                <a:lnTo>
                  <a:pt x="9976" y="4526"/>
                </a:lnTo>
                <a:lnTo>
                  <a:pt x="9879" y="4818"/>
                </a:lnTo>
                <a:lnTo>
                  <a:pt x="9806" y="5135"/>
                </a:lnTo>
                <a:lnTo>
                  <a:pt x="9782" y="5427"/>
                </a:lnTo>
                <a:lnTo>
                  <a:pt x="9684" y="4964"/>
                </a:lnTo>
                <a:lnTo>
                  <a:pt x="9636" y="4526"/>
                </a:lnTo>
                <a:lnTo>
                  <a:pt x="9611" y="4234"/>
                </a:lnTo>
                <a:lnTo>
                  <a:pt x="9611" y="3942"/>
                </a:lnTo>
                <a:lnTo>
                  <a:pt x="9636" y="3675"/>
                </a:lnTo>
                <a:lnTo>
                  <a:pt x="9660" y="3383"/>
                </a:lnTo>
                <a:lnTo>
                  <a:pt x="9709" y="3115"/>
                </a:lnTo>
                <a:lnTo>
                  <a:pt x="9782" y="2823"/>
                </a:lnTo>
                <a:lnTo>
                  <a:pt x="9879" y="2555"/>
                </a:lnTo>
                <a:lnTo>
                  <a:pt x="10001" y="2288"/>
                </a:lnTo>
                <a:lnTo>
                  <a:pt x="10122" y="2044"/>
                </a:lnTo>
                <a:lnTo>
                  <a:pt x="10268" y="1825"/>
                </a:lnTo>
                <a:lnTo>
                  <a:pt x="10439" y="1606"/>
                </a:lnTo>
                <a:lnTo>
                  <a:pt x="10633" y="1412"/>
                </a:lnTo>
                <a:lnTo>
                  <a:pt x="10828" y="1241"/>
                </a:lnTo>
                <a:lnTo>
                  <a:pt x="11047" y="1071"/>
                </a:lnTo>
                <a:lnTo>
                  <a:pt x="11266" y="925"/>
                </a:lnTo>
                <a:lnTo>
                  <a:pt x="11509" y="804"/>
                </a:lnTo>
                <a:lnTo>
                  <a:pt x="11753" y="706"/>
                </a:lnTo>
                <a:lnTo>
                  <a:pt x="12020" y="633"/>
                </a:lnTo>
                <a:lnTo>
                  <a:pt x="12264" y="609"/>
                </a:lnTo>
                <a:lnTo>
                  <a:pt x="12531" y="585"/>
                </a:lnTo>
                <a:close/>
                <a:moveTo>
                  <a:pt x="7300" y="3626"/>
                </a:moveTo>
                <a:lnTo>
                  <a:pt x="7470" y="3675"/>
                </a:lnTo>
                <a:lnTo>
                  <a:pt x="7616" y="3723"/>
                </a:lnTo>
                <a:lnTo>
                  <a:pt x="7762" y="3796"/>
                </a:lnTo>
                <a:lnTo>
                  <a:pt x="7859" y="3869"/>
                </a:lnTo>
                <a:lnTo>
                  <a:pt x="7981" y="3967"/>
                </a:lnTo>
                <a:lnTo>
                  <a:pt x="8176" y="4186"/>
                </a:lnTo>
                <a:lnTo>
                  <a:pt x="8346" y="4405"/>
                </a:lnTo>
                <a:lnTo>
                  <a:pt x="8492" y="4648"/>
                </a:lnTo>
                <a:lnTo>
                  <a:pt x="8638" y="4916"/>
                </a:lnTo>
                <a:lnTo>
                  <a:pt x="8784" y="5183"/>
                </a:lnTo>
                <a:lnTo>
                  <a:pt x="8930" y="5475"/>
                </a:lnTo>
                <a:lnTo>
                  <a:pt x="9076" y="5743"/>
                </a:lnTo>
                <a:lnTo>
                  <a:pt x="8735" y="5646"/>
                </a:lnTo>
                <a:lnTo>
                  <a:pt x="8395" y="5524"/>
                </a:lnTo>
                <a:lnTo>
                  <a:pt x="8054" y="5378"/>
                </a:lnTo>
                <a:lnTo>
                  <a:pt x="7762" y="5208"/>
                </a:lnTo>
                <a:lnTo>
                  <a:pt x="7470" y="5013"/>
                </a:lnTo>
                <a:lnTo>
                  <a:pt x="7178" y="4794"/>
                </a:lnTo>
                <a:lnTo>
                  <a:pt x="6935" y="4502"/>
                </a:lnTo>
                <a:lnTo>
                  <a:pt x="6716" y="4210"/>
                </a:lnTo>
                <a:lnTo>
                  <a:pt x="6643" y="4064"/>
                </a:lnTo>
                <a:lnTo>
                  <a:pt x="6643" y="3942"/>
                </a:lnTo>
                <a:lnTo>
                  <a:pt x="6667" y="3845"/>
                </a:lnTo>
                <a:lnTo>
                  <a:pt x="6740" y="3772"/>
                </a:lnTo>
                <a:lnTo>
                  <a:pt x="6837" y="3723"/>
                </a:lnTo>
                <a:lnTo>
                  <a:pt x="6935" y="3675"/>
                </a:lnTo>
                <a:lnTo>
                  <a:pt x="7129" y="3626"/>
                </a:lnTo>
                <a:close/>
                <a:moveTo>
                  <a:pt x="11972" y="2847"/>
                </a:moveTo>
                <a:lnTo>
                  <a:pt x="12166" y="2872"/>
                </a:lnTo>
                <a:lnTo>
                  <a:pt x="12361" y="2945"/>
                </a:lnTo>
                <a:lnTo>
                  <a:pt x="12434" y="2993"/>
                </a:lnTo>
                <a:lnTo>
                  <a:pt x="12507" y="3066"/>
                </a:lnTo>
                <a:lnTo>
                  <a:pt x="12556" y="3139"/>
                </a:lnTo>
                <a:lnTo>
                  <a:pt x="12604" y="3237"/>
                </a:lnTo>
                <a:lnTo>
                  <a:pt x="12629" y="3334"/>
                </a:lnTo>
                <a:lnTo>
                  <a:pt x="12653" y="3456"/>
                </a:lnTo>
                <a:lnTo>
                  <a:pt x="12653" y="3626"/>
                </a:lnTo>
                <a:lnTo>
                  <a:pt x="12629" y="3772"/>
                </a:lnTo>
                <a:lnTo>
                  <a:pt x="12580" y="3918"/>
                </a:lnTo>
                <a:lnTo>
                  <a:pt x="12531" y="4064"/>
                </a:lnTo>
                <a:lnTo>
                  <a:pt x="12434" y="4186"/>
                </a:lnTo>
                <a:lnTo>
                  <a:pt x="12337" y="4332"/>
                </a:lnTo>
                <a:lnTo>
                  <a:pt x="12118" y="4599"/>
                </a:lnTo>
                <a:lnTo>
                  <a:pt x="11850" y="4818"/>
                </a:lnTo>
                <a:lnTo>
                  <a:pt x="11582" y="5037"/>
                </a:lnTo>
                <a:lnTo>
                  <a:pt x="11315" y="5208"/>
                </a:lnTo>
                <a:lnTo>
                  <a:pt x="11071" y="5354"/>
                </a:lnTo>
                <a:lnTo>
                  <a:pt x="10828" y="5475"/>
                </a:lnTo>
                <a:lnTo>
                  <a:pt x="10585" y="5573"/>
                </a:lnTo>
                <a:lnTo>
                  <a:pt x="10317" y="5646"/>
                </a:lnTo>
                <a:lnTo>
                  <a:pt x="10074" y="5743"/>
                </a:lnTo>
                <a:lnTo>
                  <a:pt x="10098" y="5451"/>
                </a:lnTo>
                <a:lnTo>
                  <a:pt x="10122" y="5135"/>
                </a:lnTo>
                <a:lnTo>
                  <a:pt x="10195" y="4843"/>
                </a:lnTo>
                <a:lnTo>
                  <a:pt x="10293" y="4551"/>
                </a:lnTo>
                <a:lnTo>
                  <a:pt x="10414" y="4283"/>
                </a:lnTo>
                <a:lnTo>
                  <a:pt x="10536" y="4015"/>
                </a:lnTo>
                <a:lnTo>
                  <a:pt x="10706" y="3748"/>
                </a:lnTo>
                <a:lnTo>
                  <a:pt x="10901" y="3480"/>
                </a:lnTo>
                <a:lnTo>
                  <a:pt x="11144" y="3237"/>
                </a:lnTo>
                <a:lnTo>
                  <a:pt x="11388" y="3042"/>
                </a:lnTo>
                <a:lnTo>
                  <a:pt x="11582" y="2920"/>
                </a:lnTo>
                <a:lnTo>
                  <a:pt x="11777" y="2872"/>
                </a:lnTo>
                <a:lnTo>
                  <a:pt x="11972" y="2847"/>
                </a:lnTo>
                <a:close/>
                <a:moveTo>
                  <a:pt x="5231" y="658"/>
                </a:moveTo>
                <a:lnTo>
                  <a:pt x="5499" y="682"/>
                </a:lnTo>
                <a:lnTo>
                  <a:pt x="5767" y="731"/>
                </a:lnTo>
                <a:lnTo>
                  <a:pt x="6034" y="779"/>
                </a:lnTo>
                <a:lnTo>
                  <a:pt x="6302" y="877"/>
                </a:lnTo>
                <a:lnTo>
                  <a:pt x="6545" y="1022"/>
                </a:lnTo>
                <a:lnTo>
                  <a:pt x="6789" y="1168"/>
                </a:lnTo>
                <a:lnTo>
                  <a:pt x="7032" y="1339"/>
                </a:lnTo>
                <a:lnTo>
                  <a:pt x="7251" y="1509"/>
                </a:lnTo>
                <a:lnTo>
                  <a:pt x="7446" y="1728"/>
                </a:lnTo>
                <a:lnTo>
                  <a:pt x="7640" y="1923"/>
                </a:lnTo>
                <a:lnTo>
                  <a:pt x="7811" y="2142"/>
                </a:lnTo>
                <a:lnTo>
                  <a:pt x="7957" y="2385"/>
                </a:lnTo>
                <a:lnTo>
                  <a:pt x="8103" y="2604"/>
                </a:lnTo>
                <a:lnTo>
                  <a:pt x="8370" y="3091"/>
                </a:lnTo>
                <a:lnTo>
                  <a:pt x="8589" y="3602"/>
                </a:lnTo>
                <a:lnTo>
                  <a:pt x="8760" y="4137"/>
                </a:lnTo>
                <a:lnTo>
                  <a:pt x="8857" y="4478"/>
                </a:lnTo>
                <a:lnTo>
                  <a:pt x="8735" y="4259"/>
                </a:lnTo>
                <a:lnTo>
                  <a:pt x="8589" y="4064"/>
                </a:lnTo>
                <a:lnTo>
                  <a:pt x="8419" y="3845"/>
                </a:lnTo>
                <a:lnTo>
                  <a:pt x="8249" y="3675"/>
                </a:lnTo>
                <a:lnTo>
                  <a:pt x="8054" y="3504"/>
                </a:lnTo>
                <a:lnTo>
                  <a:pt x="7811" y="3358"/>
                </a:lnTo>
                <a:lnTo>
                  <a:pt x="7543" y="3261"/>
                </a:lnTo>
                <a:lnTo>
                  <a:pt x="7275" y="3188"/>
                </a:lnTo>
                <a:lnTo>
                  <a:pt x="6862" y="3188"/>
                </a:lnTo>
                <a:lnTo>
                  <a:pt x="6716" y="3237"/>
                </a:lnTo>
                <a:lnTo>
                  <a:pt x="6618" y="3285"/>
                </a:lnTo>
                <a:lnTo>
                  <a:pt x="6497" y="3358"/>
                </a:lnTo>
                <a:lnTo>
                  <a:pt x="6399" y="3456"/>
                </a:lnTo>
                <a:lnTo>
                  <a:pt x="6326" y="3577"/>
                </a:lnTo>
                <a:lnTo>
                  <a:pt x="6253" y="3723"/>
                </a:lnTo>
                <a:lnTo>
                  <a:pt x="6229" y="3845"/>
                </a:lnTo>
                <a:lnTo>
                  <a:pt x="6205" y="3991"/>
                </a:lnTo>
                <a:lnTo>
                  <a:pt x="6229" y="4113"/>
                </a:lnTo>
                <a:lnTo>
                  <a:pt x="6253" y="4234"/>
                </a:lnTo>
                <a:lnTo>
                  <a:pt x="6302" y="4356"/>
                </a:lnTo>
                <a:lnTo>
                  <a:pt x="6424" y="4599"/>
                </a:lnTo>
                <a:lnTo>
                  <a:pt x="6594" y="4843"/>
                </a:lnTo>
                <a:lnTo>
                  <a:pt x="6813" y="5037"/>
                </a:lnTo>
                <a:lnTo>
                  <a:pt x="7008" y="5232"/>
                </a:lnTo>
                <a:lnTo>
                  <a:pt x="7227" y="5402"/>
                </a:lnTo>
                <a:lnTo>
                  <a:pt x="7567" y="5646"/>
                </a:lnTo>
                <a:lnTo>
                  <a:pt x="7957" y="5865"/>
                </a:lnTo>
                <a:lnTo>
                  <a:pt x="7227" y="5646"/>
                </a:lnTo>
                <a:lnTo>
                  <a:pt x="6886" y="5524"/>
                </a:lnTo>
                <a:lnTo>
                  <a:pt x="6545" y="5378"/>
                </a:lnTo>
                <a:lnTo>
                  <a:pt x="6180" y="5208"/>
                </a:lnTo>
                <a:lnTo>
                  <a:pt x="5864" y="5037"/>
                </a:lnTo>
                <a:lnTo>
                  <a:pt x="5523" y="4867"/>
                </a:lnTo>
                <a:lnTo>
                  <a:pt x="5207" y="4648"/>
                </a:lnTo>
                <a:lnTo>
                  <a:pt x="4988" y="4526"/>
                </a:lnTo>
                <a:lnTo>
                  <a:pt x="4793" y="4356"/>
                </a:lnTo>
                <a:lnTo>
                  <a:pt x="4599" y="4186"/>
                </a:lnTo>
                <a:lnTo>
                  <a:pt x="4404" y="3991"/>
                </a:lnTo>
                <a:lnTo>
                  <a:pt x="4234" y="3772"/>
                </a:lnTo>
                <a:lnTo>
                  <a:pt x="4064" y="3553"/>
                </a:lnTo>
                <a:lnTo>
                  <a:pt x="3918" y="3334"/>
                </a:lnTo>
                <a:lnTo>
                  <a:pt x="3796" y="3115"/>
                </a:lnTo>
                <a:lnTo>
                  <a:pt x="3699" y="2872"/>
                </a:lnTo>
                <a:lnTo>
                  <a:pt x="3626" y="2604"/>
                </a:lnTo>
                <a:lnTo>
                  <a:pt x="3577" y="2361"/>
                </a:lnTo>
                <a:lnTo>
                  <a:pt x="3577" y="2117"/>
                </a:lnTo>
                <a:lnTo>
                  <a:pt x="3626" y="1874"/>
                </a:lnTo>
                <a:lnTo>
                  <a:pt x="3699" y="1631"/>
                </a:lnTo>
                <a:lnTo>
                  <a:pt x="3820" y="1387"/>
                </a:lnTo>
                <a:lnTo>
                  <a:pt x="3991" y="1144"/>
                </a:lnTo>
                <a:lnTo>
                  <a:pt x="4088" y="1047"/>
                </a:lnTo>
                <a:lnTo>
                  <a:pt x="4210" y="950"/>
                </a:lnTo>
                <a:lnTo>
                  <a:pt x="4429" y="828"/>
                </a:lnTo>
                <a:lnTo>
                  <a:pt x="4696" y="731"/>
                </a:lnTo>
                <a:lnTo>
                  <a:pt x="4964" y="682"/>
                </a:lnTo>
                <a:lnTo>
                  <a:pt x="5231" y="658"/>
                </a:lnTo>
                <a:close/>
                <a:moveTo>
                  <a:pt x="17763" y="3553"/>
                </a:moveTo>
                <a:lnTo>
                  <a:pt x="17982" y="3602"/>
                </a:lnTo>
                <a:lnTo>
                  <a:pt x="18201" y="3650"/>
                </a:lnTo>
                <a:lnTo>
                  <a:pt x="18395" y="3723"/>
                </a:lnTo>
                <a:lnTo>
                  <a:pt x="18590" y="3845"/>
                </a:lnTo>
                <a:lnTo>
                  <a:pt x="18736" y="3991"/>
                </a:lnTo>
                <a:lnTo>
                  <a:pt x="18785" y="4088"/>
                </a:lnTo>
                <a:lnTo>
                  <a:pt x="18833" y="4210"/>
                </a:lnTo>
                <a:lnTo>
                  <a:pt x="18882" y="4307"/>
                </a:lnTo>
                <a:lnTo>
                  <a:pt x="18882" y="4405"/>
                </a:lnTo>
                <a:lnTo>
                  <a:pt x="18882" y="4624"/>
                </a:lnTo>
                <a:lnTo>
                  <a:pt x="18833" y="4818"/>
                </a:lnTo>
                <a:lnTo>
                  <a:pt x="18736" y="5013"/>
                </a:lnTo>
                <a:lnTo>
                  <a:pt x="18663" y="4794"/>
                </a:lnTo>
                <a:lnTo>
                  <a:pt x="18541" y="4624"/>
                </a:lnTo>
                <a:lnTo>
                  <a:pt x="18420" y="4478"/>
                </a:lnTo>
                <a:lnTo>
                  <a:pt x="18274" y="4356"/>
                </a:lnTo>
                <a:lnTo>
                  <a:pt x="18103" y="4259"/>
                </a:lnTo>
                <a:lnTo>
                  <a:pt x="17909" y="4186"/>
                </a:lnTo>
                <a:lnTo>
                  <a:pt x="17738" y="4113"/>
                </a:lnTo>
                <a:lnTo>
                  <a:pt x="17373" y="4015"/>
                </a:lnTo>
                <a:lnTo>
                  <a:pt x="17154" y="3967"/>
                </a:lnTo>
                <a:lnTo>
                  <a:pt x="16716" y="3967"/>
                </a:lnTo>
                <a:lnTo>
                  <a:pt x="16497" y="3991"/>
                </a:lnTo>
                <a:lnTo>
                  <a:pt x="16059" y="4064"/>
                </a:lnTo>
                <a:lnTo>
                  <a:pt x="15621" y="4186"/>
                </a:lnTo>
                <a:lnTo>
                  <a:pt x="15208" y="4356"/>
                </a:lnTo>
                <a:lnTo>
                  <a:pt x="14818" y="4551"/>
                </a:lnTo>
                <a:lnTo>
                  <a:pt x="14405" y="4770"/>
                </a:lnTo>
                <a:lnTo>
                  <a:pt x="14040" y="4989"/>
                </a:lnTo>
                <a:lnTo>
                  <a:pt x="13577" y="5256"/>
                </a:lnTo>
                <a:lnTo>
                  <a:pt x="13115" y="5524"/>
                </a:lnTo>
                <a:lnTo>
                  <a:pt x="12629" y="5767"/>
                </a:lnTo>
                <a:lnTo>
                  <a:pt x="12118" y="5986"/>
                </a:lnTo>
                <a:lnTo>
                  <a:pt x="12069" y="6011"/>
                </a:lnTo>
                <a:lnTo>
                  <a:pt x="12069" y="6011"/>
                </a:lnTo>
                <a:lnTo>
                  <a:pt x="12385" y="5840"/>
                </a:lnTo>
                <a:lnTo>
                  <a:pt x="12702" y="5670"/>
                </a:lnTo>
                <a:lnTo>
                  <a:pt x="13018" y="5475"/>
                </a:lnTo>
                <a:lnTo>
                  <a:pt x="13310" y="5256"/>
                </a:lnTo>
                <a:lnTo>
                  <a:pt x="13577" y="5037"/>
                </a:lnTo>
                <a:lnTo>
                  <a:pt x="13845" y="4794"/>
                </a:lnTo>
                <a:lnTo>
                  <a:pt x="14113" y="4551"/>
                </a:lnTo>
                <a:lnTo>
                  <a:pt x="14356" y="4307"/>
                </a:lnTo>
                <a:lnTo>
                  <a:pt x="14526" y="4283"/>
                </a:lnTo>
                <a:lnTo>
                  <a:pt x="14697" y="4234"/>
                </a:lnTo>
                <a:lnTo>
                  <a:pt x="15013" y="4137"/>
                </a:lnTo>
                <a:lnTo>
                  <a:pt x="15670" y="3869"/>
                </a:lnTo>
                <a:lnTo>
                  <a:pt x="16084" y="3748"/>
                </a:lnTo>
                <a:lnTo>
                  <a:pt x="16497" y="3650"/>
                </a:lnTo>
                <a:lnTo>
                  <a:pt x="16911" y="3577"/>
                </a:lnTo>
                <a:lnTo>
                  <a:pt x="17325" y="3553"/>
                </a:lnTo>
                <a:close/>
                <a:moveTo>
                  <a:pt x="1241" y="3261"/>
                </a:moveTo>
                <a:lnTo>
                  <a:pt x="1363" y="3480"/>
                </a:lnTo>
                <a:lnTo>
                  <a:pt x="1509" y="3699"/>
                </a:lnTo>
                <a:lnTo>
                  <a:pt x="1825" y="4064"/>
                </a:lnTo>
                <a:lnTo>
                  <a:pt x="2141" y="4405"/>
                </a:lnTo>
                <a:lnTo>
                  <a:pt x="2482" y="4697"/>
                </a:lnTo>
                <a:lnTo>
                  <a:pt x="2871" y="4964"/>
                </a:lnTo>
                <a:lnTo>
                  <a:pt x="3261" y="5208"/>
                </a:lnTo>
                <a:lnTo>
                  <a:pt x="3723" y="5427"/>
                </a:lnTo>
                <a:lnTo>
                  <a:pt x="4185" y="5621"/>
                </a:lnTo>
                <a:lnTo>
                  <a:pt x="4672" y="5767"/>
                </a:lnTo>
                <a:lnTo>
                  <a:pt x="5183" y="5889"/>
                </a:lnTo>
                <a:lnTo>
                  <a:pt x="5548" y="5962"/>
                </a:lnTo>
                <a:lnTo>
                  <a:pt x="5937" y="6035"/>
                </a:lnTo>
                <a:lnTo>
                  <a:pt x="6351" y="6084"/>
                </a:lnTo>
                <a:lnTo>
                  <a:pt x="6740" y="6084"/>
                </a:lnTo>
                <a:lnTo>
                  <a:pt x="7348" y="6278"/>
                </a:lnTo>
                <a:lnTo>
                  <a:pt x="7957" y="6449"/>
                </a:lnTo>
                <a:lnTo>
                  <a:pt x="7932" y="6473"/>
                </a:lnTo>
                <a:lnTo>
                  <a:pt x="6180" y="6400"/>
                </a:lnTo>
                <a:lnTo>
                  <a:pt x="5596" y="6376"/>
                </a:lnTo>
                <a:lnTo>
                  <a:pt x="4988" y="6327"/>
                </a:lnTo>
                <a:lnTo>
                  <a:pt x="4380" y="6278"/>
                </a:lnTo>
                <a:lnTo>
                  <a:pt x="3796" y="6278"/>
                </a:lnTo>
                <a:lnTo>
                  <a:pt x="3480" y="6205"/>
                </a:lnTo>
                <a:lnTo>
                  <a:pt x="3139" y="6108"/>
                </a:lnTo>
                <a:lnTo>
                  <a:pt x="2774" y="5962"/>
                </a:lnTo>
                <a:lnTo>
                  <a:pt x="2458" y="5792"/>
                </a:lnTo>
                <a:lnTo>
                  <a:pt x="2117" y="5597"/>
                </a:lnTo>
                <a:lnTo>
                  <a:pt x="1849" y="5402"/>
                </a:lnTo>
                <a:lnTo>
                  <a:pt x="1606" y="5208"/>
                </a:lnTo>
                <a:lnTo>
                  <a:pt x="1363" y="4989"/>
                </a:lnTo>
                <a:lnTo>
                  <a:pt x="1144" y="4745"/>
                </a:lnTo>
                <a:lnTo>
                  <a:pt x="949" y="4478"/>
                </a:lnTo>
                <a:lnTo>
                  <a:pt x="754" y="4210"/>
                </a:lnTo>
                <a:lnTo>
                  <a:pt x="608" y="3918"/>
                </a:lnTo>
                <a:lnTo>
                  <a:pt x="462" y="3626"/>
                </a:lnTo>
                <a:lnTo>
                  <a:pt x="973" y="3772"/>
                </a:lnTo>
                <a:lnTo>
                  <a:pt x="1046" y="3772"/>
                </a:lnTo>
                <a:lnTo>
                  <a:pt x="1119" y="3748"/>
                </a:lnTo>
                <a:lnTo>
                  <a:pt x="1144" y="3699"/>
                </a:lnTo>
                <a:lnTo>
                  <a:pt x="1168" y="3626"/>
                </a:lnTo>
                <a:lnTo>
                  <a:pt x="1241" y="3261"/>
                </a:lnTo>
                <a:close/>
                <a:moveTo>
                  <a:pt x="3796" y="6741"/>
                </a:moveTo>
                <a:lnTo>
                  <a:pt x="4039" y="6765"/>
                </a:lnTo>
                <a:lnTo>
                  <a:pt x="5937" y="6862"/>
                </a:lnTo>
                <a:lnTo>
                  <a:pt x="7835" y="6960"/>
                </a:lnTo>
                <a:lnTo>
                  <a:pt x="7811" y="7422"/>
                </a:lnTo>
                <a:lnTo>
                  <a:pt x="7786" y="7909"/>
                </a:lnTo>
                <a:lnTo>
                  <a:pt x="7738" y="9636"/>
                </a:lnTo>
                <a:lnTo>
                  <a:pt x="7713" y="10390"/>
                </a:lnTo>
                <a:lnTo>
                  <a:pt x="7008" y="10342"/>
                </a:lnTo>
                <a:lnTo>
                  <a:pt x="6278" y="10293"/>
                </a:lnTo>
                <a:lnTo>
                  <a:pt x="5572" y="10269"/>
                </a:lnTo>
                <a:lnTo>
                  <a:pt x="4064" y="10269"/>
                </a:lnTo>
                <a:lnTo>
                  <a:pt x="3309" y="10317"/>
                </a:lnTo>
                <a:lnTo>
                  <a:pt x="2823" y="10317"/>
                </a:lnTo>
                <a:lnTo>
                  <a:pt x="2579" y="10342"/>
                </a:lnTo>
                <a:lnTo>
                  <a:pt x="2360" y="10390"/>
                </a:lnTo>
                <a:lnTo>
                  <a:pt x="2360" y="9782"/>
                </a:lnTo>
                <a:lnTo>
                  <a:pt x="2360" y="9149"/>
                </a:lnTo>
                <a:lnTo>
                  <a:pt x="2385" y="8541"/>
                </a:lnTo>
                <a:lnTo>
                  <a:pt x="2458" y="7933"/>
                </a:lnTo>
                <a:lnTo>
                  <a:pt x="2482" y="7592"/>
                </a:lnTo>
                <a:lnTo>
                  <a:pt x="2531" y="7422"/>
                </a:lnTo>
                <a:lnTo>
                  <a:pt x="2579" y="7276"/>
                </a:lnTo>
                <a:lnTo>
                  <a:pt x="2652" y="7130"/>
                </a:lnTo>
                <a:lnTo>
                  <a:pt x="2750" y="7008"/>
                </a:lnTo>
                <a:lnTo>
                  <a:pt x="2896" y="6911"/>
                </a:lnTo>
                <a:lnTo>
                  <a:pt x="3042" y="6838"/>
                </a:lnTo>
                <a:lnTo>
                  <a:pt x="3285" y="6765"/>
                </a:lnTo>
                <a:lnTo>
                  <a:pt x="3553" y="6741"/>
                </a:lnTo>
                <a:close/>
                <a:moveTo>
                  <a:pt x="15378" y="6838"/>
                </a:moveTo>
                <a:lnTo>
                  <a:pt x="15621" y="6862"/>
                </a:lnTo>
                <a:lnTo>
                  <a:pt x="15865" y="6911"/>
                </a:lnTo>
                <a:lnTo>
                  <a:pt x="16035" y="6984"/>
                </a:lnTo>
                <a:lnTo>
                  <a:pt x="16157" y="7081"/>
                </a:lnTo>
                <a:lnTo>
                  <a:pt x="16254" y="7203"/>
                </a:lnTo>
                <a:lnTo>
                  <a:pt x="16327" y="7349"/>
                </a:lnTo>
                <a:lnTo>
                  <a:pt x="16376" y="7519"/>
                </a:lnTo>
                <a:lnTo>
                  <a:pt x="16400" y="7690"/>
                </a:lnTo>
                <a:lnTo>
                  <a:pt x="16424" y="8030"/>
                </a:lnTo>
                <a:lnTo>
                  <a:pt x="16400" y="8614"/>
                </a:lnTo>
                <a:lnTo>
                  <a:pt x="16400" y="9222"/>
                </a:lnTo>
                <a:lnTo>
                  <a:pt x="16400" y="9806"/>
                </a:lnTo>
                <a:lnTo>
                  <a:pt x="16424" y="10098"/>
                </a:lnTo>
                <a:lnTo>
                  <a:pt x="16449" y="10390"/>
                </a:lnTo>
                <a:lnTo>
                  <a:pt x="16084" y="10415"/>
                </a:lnTo>
                <a:lnTo>
                  <a:pt x="15986" y="10390"/>
                </a:lnTo>
                <a:lnTo>
                  <a:pt x="15889" y="10415"/>
                </a:lnTo>
                <a:lnTo>
                  <a:pt x="14818" y="10439"/>
                </a:lnTo>
                <a:lnTo>
                  <a:pt x="13723" y="10439"/>
                </a:lnTo>
                <a:lnTo>
                  <a:pt x="12215" y="10366"/>
                </a:lnTo>
                <a:lnTo>
                  <a:pt x="11680" y="10317"/>
                </a:lnTo>
                <a:lnTo>
                  <a:pt x="11436" y="10317"/>
                </a:lnTo>
                <a:lnTo>
                  <a:pt x="11290" y="10342"/>
                </a:lnTo>
                <a:lnTo>
                  <a:pt x="11193" y="10390"/>
                </a:lnTo>
                <a:lnTo>
                  <a:pt x="11193" y="9733"/>
                </a:lnTo>
                <a:lnTo>
                  <a:pt x="11169" y="8006"/>
                </a:lnTo>
                <a:lnTo>
                  <a:pt x="11193" y="7495"/>
                </a:lnTo>
                <a:lnTo>
                  <a:pt x="11193" y="7227"/>
                </a:lnTo>
                <a:lnTo>
                  <a:pt x="11169" y="6984"/>
                </a:lnTo>
                <a:lnTo>
                  <a:pt x="13018" y="6935"/>
                </a:lnTo>
                <a:lnTo>
                  <a:pt x="14867" y="6838"/>
                </a:lnTo>
                <a:close/>
                <a:moveTo>
                  <a:pt x="11193" y="10755"/>
                </a:moveTo>
                <a:lnTo>
                  <a:pt x="11315" y="10804"/>
                </a:lnTo>
                <a:lnTo>
                  <a:pt x="11436" y="10828"/>
                </a:lnTo>
                <a:lnTo>
                  <a:pt x="11193" y="11218"/>
                </a:lnTo>
                <a:lnTo>
                  <a:pt x="11193" y="10755"/>
                </a:lnTo>
                <a:close/>
                <a:moveTo>
                  <a:pt x="3626" y="10780"/>
                </a:moveTo>
                <a:lnTo>
                  <a:pt x="3358" y="10999"/>
                </a:lnTo>
                <a:lnTo>
                  <a:pt x="3139" y="11266"/>
                </a:lnTo>
                <a:lnTo>
                  <a:pt x="3115" y="11291"/>
                </a:lnTo>
                <a:lnTo>
                  <a:pt x="3115" y="10950"/>
                </a:lnTo>
                <a:lnTo>
                  <a:pt x="3090" y="10901"/>
                </a:lnTo>
                <a:lnTo>
                  <a:pt x="3066" y="10853"/>
                </a:lnTo>
                <a:lnTo>
                  <a:pt x="2993" y="10804"/>
                </a:lnTo>
                <a:lnTo>
                  <a:pt x="3115" y="10804"/>
                </a:lnTo>
                <a:lnTo>
                  <a:pt x="3626" y="10780"/>
                </a:lnTo>
                <a:close/>
                <a:moveTo>
                  <a:pt x="8297" y="6960"/>
                </a:moveTo>
                <a:lnTo>
                  <a:pt x="9465" y="6984"/>
                </a:lnTo>
                <a:lnTo>
                  <a:pt x="10731" y="6984"/>
                </a:lnTo>
                <a:lnTo>
                  <a:pt x="10706" y="7179"/>
                </a:lnTo>
                <a:lnTo>
                  <a:pt x="10706" y="7398"/>
                </a:lnTo>
                <a:lnTo>
                  <a:pt x="10706" y="7811"/>
                </a:lnTo>
                <a:lnTo>
                  <a:pt x="10706" y="9539"/>
                </a:lnTo>
                <a:lnTo>
                  <a:pt x="10682" y="12824"/>
                </a:lnTo>
                <a:lnTo>
                  <a:pt x="10658" y="19199"/>
                </a:lnTo>
                <a:lnTo>
                  <a:pt x="9782" y="19223"/>
                </a:lnTo>
                <a:lnTo>
                  <a:pt x="8151" y="19247"/>
                </a:lnTo>
                <a:lnTo>
                  <a:pt x="8151" y="17714"/>
                </a:lnTo>
                <a:lnTo>
                  <a:pt x="8151" y="16157"/>
                </a:lnTo>
                <a:lnTo>
                  <a:pt x="8176" y="13091"/>
                </a:lnTo>
                <a:lnTo>
                  <a:pt x="8249" y="9831"/>
                </a:lnTo>
                <a:lnTo>
                  <a:pt x="8273" y="8103"/>
                </a:lnTo>
                <a:lnTo>
                  <a:pt x="8297" y="7519"/>
                </a:lnTo>
                <a:lnTo>
                  <a:pt x="8297" y="6960"/>
                </a:lnTo>
                <a:close/>
                <a:moveTo>
                  <a:pt x="11753" y="10853"/>
                </a:moveTo>
                <a:lnTo>
                  <a:pt x="11996" y="10877"/>
                </a:lnTo>
                <a:lnTo>
                  <a:pt x="11801" y="11169"/>
                </a:lnTo>
                <a:lnTo>
                  <a:pt x="11607" y="11485"/>
                </a:lnTo>
                <a:lnTo>
                  <a:pt x="11412" y="11802"/>
                </a:lnTo>
                <a:lnTo>
                  <a:pt x="11339" y="11996"/>
                </a:lnTo>
                <a:lnTo>
                  <a:pt x="11315" y="12094"/>
                </a:lnTo>
                <a:lnTo>
                  <a:pt x="11315" y="12167"/>
                </a:lnTo>
                <a:lnTo>
                  <a:pt x="11339" y="12215"/>
                </a:lnTo>
                <a:lnTo>
                  <a:pt x="11363" y="12240"/>
                </a:lnTo>
                <a:lnTo>
                  <a:pt x="11388" y="12264"/>
                </a:lnTo>
                <a:lnTo>
                  <a:pt x="11436" y="12240"/>
                </a:lnTo>
                <a:lnTo>
                  <a:pt x="11509" y="12191"/>
                </a:lnTo>
                <a:lnTo>
                  <a:pt x="11582" y="12118"/>
                </a:lnTo>
                <a:lnTo>
                  <a:pt x="11680" y="11948"/>
                </a:lnTo>
                <a:lnTo>
                  <a:pt x="11850" y="11607"/>
                </a:lnTo>
                <a:lnTo>
                  <a:pt x="11996" y="11242"/>
                </a:lnTo>
                <a:lnTo>
                  <a:pt x="12142" y="10877"/>
                </a:lnTo>
                <a:lnTo>
                  <a:pt x="12434" y="10901"/>
                </a:lnTo>
                <a:lnTo>
                  <a:pt x="12142" y="11364"/>
                </a:lnTo>
                <a:lnTo>
                  <a:pt x="11972" y="11680"/>
                </a:lnTo>
                <a:lnTo>
                  <a:pt x="11899" y="11850"/>
                </a:lnTo>
                <a:lnTo>
                  <a:pt x="11899" y="11948"/>
                </a:lnTo>
                <a:lnTo>
                  <a:pt x="11899" y="12021"/>
                </a:lnTo>
                <a:lnTo>
                  <a:pt x="11923" y="12069"/>
                </a:lnTo>
                <a:lnTo>
                  <a:pt x="12020" y="12069"/>
                </a:lnTo>
                <a:lnTo>
                  <a:pt x="12093" y="12021"/>
                </a:lnTo>
                <a:lnTo>
                  <a:pt x="12142" y="11972"/>
                </a:lnTo>
                <a:lnTo>
                  <a:pt x="12239" y="11826"/>
                </a:lnTo>
                <a:lnTo>
                  <a:pt x="12385" y="11485"/>
                </a:lnTo>
                <a:lnTo>
                  <a:pt x="12507" y="11193"/>
                </a:lnTo>
                <a:lnTo>
                  <a:pt x="12604" y="10901"/>
                </a:lnTo>
                <a:lnTo>
                  <a:pt x="13115" y="10926"/>
                </a:lnTo>
                <a:lnTo>
                  <a:pt x="12872" y="11218"/>
                </a:lnTo>
                <a:lnTo>
                  <a:pt x="12629" y="11534"/>
                </a:lnTo>
                <a:lnTo>
                  <a:pt x="12410" y="11826"/>
                </a:lnTo>
                <a:lnTo>
                  <a:pt x="12337" y="11996"/>
                </a:lnTo>
                <a:lnTo>
                  <a:pt x="12312" y="12094"/>
                </a:lnTo>
                <a:lnTo>
                  <a:pt x="12312" y="12167"/>
                </a:lnTo>
                <a:lnTo>
                  <a:pt x="12337" y="12240"/>
                </a:lnTo>
                <a:lnTo>
                  <a:pt x="12410" y="12240"/>
                </a:lnTo>
                <a:lnTo>
                  <a:pt x="12483" y="12215"/>
                </a:lnTo>
                <a:lnTo>
                  <a:pt x="12556" y="12167"/>
                </a:lnTo>
                <a:lnTo>
                  <a:pt x="12653" y="12045"/>
                </a:lnTo>
                <a:lnTo>
                  <a:pt x="12799" y="11753"/>
                </a:lnTo>
                <a:lnTo>
                  <a:pt x="12993" y="11364"/>
                </a:lnTo>
                <a:lnTo>
                  <a:pt x="13188" y="10950"/>
                </a:lnTo>
                <a:lnTo>
                  <a:pt x="13188" y="10926"/>
                </a:lnTo>
                <a:lnTo>
                  <a:pt x="13796" y="10926"/>
                </a:lnTo>
                <a:lnTo>
                  <a:pt x="13650" y="11145"/>
                </a:lnTo>
                <a:lnTo>
                  <a:pt x="13504" y="11364"/>
                </a:lnTo>
                <a:lnTo>
                  <a:pt x="13261" y="11704"/>
                </a:lnTo>
                <a:lnTo>
                  <a:pt x="13164" y="11899"/>
                </a:lnTo>
                <a:lnTo>
                  <a:pt x="13091" y="12094"/>
                </a:lnTo>
                <a:lnTo>
                  <a:pt x="13091" y="12142"/>
                </a:lnTo>
                <a:lnTo>
                  <a:pt x="13115" y="12167"/>
                </a:lnTo>
                <a:lnTo>
                  <a:pt x="13164" y="12167"/>
                </a:lnTo>
                <a:lnTo>
                  <a:pt x="13188" y="12142"/>
                </a:lnTo>
                <a:lnTo>
                  <a:pt x="13334" y="12021"/>
                </a:lnTo>
                <a:lnTo>
                  <a:pt x="13431" y="11875"/>
                </a:lnTo>
                <a:lnTo>
                  <a:pt x="13626" y="11558"/>
                </a:lnTo>
                <a:lnTo>
                  <a:pt x="13821" y="11266"/>
                </a:lnTo>
                <a:lnTo>
                  <a:pt x="13918" y="11096"/>
                </a:lnTo>
                <a:lnTo>
                  <a:pt x="13991" y="10950"/>
                </a:lnTo>
                <a:lnTo>
                  <a:pt x="14259" y="10950"/>
                </a:lnTo>
                <a:lnTo>
                  <a:pt x="14064" y="11218"/>
                </a:lnTo>
                <a:lnTo>
                  <a:pt x="13796" y="11583"/>
                </a:lnTo>
                <a:lnTo>
                  <a:pt x="13675" y="11753"/>
                </a:lnTo>
                <a:lnTo>
                  <a:pt x="13626" y="11875"/>
                </a:lnTo>
                <a:lnTo>
                  <a:pt x="13602" y="11972"/>
                </a:lnTo>
                <a:lnTo>
                  <a:pt x="13626" y="11996"/>
                </a:lnTo>
                <a:lnTo>
                  <a:pt x="13626" y="12021"/>
                </a:lnTo>
                <a:lnTo>
                  <a:pt x="13675" y="12045"/>
                </a:lnTo>
                <a:lnTo>
                  <a:pt x="13699" y="12045"/>
                </a:lnTo>
                <a:lnTo>
                  <a:pt x="13845" y="11923"/>
                </a:lnTo>
                <a:lnTo>
                  <a:pt x="13942" y="11777"/>
                </a:lnTo>
                <a:lnTo>
                  <a:pt x="14137" y="11485"/>
                </a:lnTo>
                <a:lnTo>
                  <a:pt x="14307" y="11218"/>
                </a:lnTo>
                <a:lnTo>
                  <a:pt x="14453" y="10950"/>
                </a:lnTo>
                <a:lnTo>
                  <a:pt x="15086" y="10950"/>
                </a:lnTo>
                <a:lnTo>
                  <a:pt x="14697" y="11412"/>
                </a:lnTo>
                <a:lnTo>
                  <a:pt x="14405" y="11753"/>
                </a:lnTo>
                <a:lnTo>
                  <a:pt x="14259" y="11948"/>
                </a:lnTo>
                <a:lnTo>
                  <a:pt x="14210" y="12045"/>
                </a:lnTo>
                <a:lnTo>
                  <a:pt x="14161" y="12142"/>
                </a:lnTo>
                <a:lnTo>
                  <a:pt x="14161" y="12191"/>
                </a:lnTo>
                <a:lnTo>
                  <a:pt x="14210" y="12240"/>
                </a:lnTo>
                <a:lnTo>
                  <a:pt x="14283" y="12240"/>
                </a:lnTo>
                <a:lnTo>
                  <a:pt x="14380" y="12191"/>
                </a:lnTo>
                <a:lnTo>
                  <a:pt x="14453" y="12118"/>
                </a:lnTo>
                <a:lnTo>
                  <a:pt x="14624" y="11972"/>
                </a:lnTo>
                <a:lnTo>
                  <a:pt x="14867" y="11607"/>
                </a:lnTo>
                <a:lnTo>
                  <a:pt x="15062" y="11291"/>
                </a:lnTo>
                <a:lnTo>
                  <a:pt x="15208" y="10950"/>
                </a:lnTo>
                <a:lnTo>
                  <a:pt x="15597" y="10926"/>
                </a:lnTo>
                <a:lnTo>
                  <a:pt x="15597" y="10926"/>
                </a:lnTo>
                <a:lnTo>
                  <a:pt x="15183" y="11412"/>
                </a:lnTo>
                <a:lnTo>
                  <a:pt x="15013" y="11656"/>
                </a:lnTo>
                <a:lnTo>
                  <a:pt x="14940" y="11802"/>
                </a:lnTo>
                <a:lnTo>
                  <a:pt x="14891" y="11923"/>
                </a:lnTo>
                <a:lnTo>
                  <a:pt x="14891" y="11972"/>
                </a:lnTo>
                <a:lnTo>
                  <a:pt x="14891" y="11996"/>
                </a:lnTo>
                <a:lnTo>
                  <a:pt x="14940" y="11996"/>
                </a:lnTo>
                <a:lnTo>
                  <a:pt x="14964" y="11972"/>
                </a:lnTo>
                <a:lnTo>
                  <a:pt x="15086" y="11875"/>
                </a:lnTo>
                <a:lnTo>
                  <a:pt x="15183" y="11753"/>
                </a:lnTo>
                <a:lnTo>
                  <a:pt x="15378" y="11485"/>
                </a:lnTo>
                <a:lnTo>
                  <a:pt x="15694" y="10926"/>
                </a:lnTo>
                <a:lnTo>
                  <a:pt x="15743" y="10926"/>
                </a:lnTo>
                <a:lnTo>
                  <a:pt x="15743" y="11218"/>
                </a:lnTo>
                <a:lnTo>
                  <a:pt x="15573" y="11388"/>
                </a:lnTo>
                <a:lnTo>
                  <a:pt x="15427" y="11607"/>
                </a:lnTo>
                <a:lnTo>
                  <a:pt x="15354" y="11729"/>
                </a:lnTo>
                <a:lnTo>
                  <a:pt x="15256" y="11850"/>
                </a:lnTo>
                <a:lnTo>
                  <a:pt x="15208" y="11996"/>
                </a:lnTo>
                <a:lnTo>
                  <a:pt x="15208" y="12069"/>
                </a:lnTo>
                <a:lnTo>
                  <a:pt x="15232" y="12142"/>
                </a:lnTo>
                <a:lnTo>
                  <a:pt x="15256" y="12167"/>
                </a:lnTo>
                <a:lnTo>
                  <a:pt x="15305" y="12167"/>
                </a:lnTo>
                <a:lnTo>
                  <a:pt x="15402" y="12094"/>
                </a:lnTo>
                <a:lnTo>
                  <a:pt x="15475" y="11996"/>
                </a:lnTo>
                <a:lnTo>
                  <a:pt x="15573" y="11753"/>
                </a:lnTo>
                <a:lnTo>
                  <a:pt x="15767" y="11461"/>
                </a:lnTo>
                <a:lnTo>
                  <a:pt x="15792" y="14600"/>
                </a:lnTo>
                <a:lnTo>
                  <a:pt x="15816" y="16157"/>
                </a:lnTo>
                <a:lnTo>
                  <a:pt x="15816" y="17714"/>
                </a:lnTo>
                <a:lnTo>
                  <a:pt x="15792" y="18177"/>
                </a:lnTo>
                <a:lnTo>
                  <a:pt x="15792" y="18396"/>
                </a:lnTo>
                <a:lnTo>
                  <a:pt x="15743" y="18590"/>
                </a:lnTo>
                <a:lnTo>
                  <a:pt x="15670" y="18785"/>
                </a:lnTo>
                <a:lnTo>
                  <a:pt x="15548" y="18955"/>
                </a:lnTo>
                <a:lnTo>
                  <a:pt x="15475" y="19028"/>
                </a:lnTo>
                <a:lnTo>
                  <a:pt x="15402" y="19101"/>
                </a:lnTo>
                <a:lnTo>
                  <a:pt x="15281" y="19150"/>
                </a:lnTo>
                <a:lnTo>
                  <a:pt x="15183" y="19199"/>
                </a:lnTo>
                <a:lnTo>
                  <a:pt x="14964" y="19247"/>
                </a:lnTo>
                <a:lnTo>
                  <a:pt x="14770" y="19272"/>
                </a:lnTo>
                <a:lnTo>
                  <a:pt x="14332" y="19272"/>
                </a:lnTo>
                <a:lnTo>
                  <a:pt x="13869" y="19247"/>
                </a:lnTo>
                <a:lnTo>
                  <a:pt x="13456" y="19223"/>
                </a:lnTo>
                <a:lnTo>
                  <a:pt x="11169" y="19199"/>
                </a:lnTo>
                <a:lnTo>
                  <a:pt x="11193" y="16109"/>
                </a:lnTo>
                <a:lnTo>
                  <a:pt x="11193" y="13018"/>
                </a:lnTo>
                <a:lnTo>
                  <a:pt x="11193" y="11656"/>
                </a:lnTo>
                <a:lnTo>
                  <a:pt x="11266" y="11461"/>
                </a:lnTo>
                <a:lnTo>
                  <a:pt x="11388" y="11145"/>
                </a:lnTo>
                <a:lnTo>
                  <a:pt x="11509" y="10853"/>
                </a:lnTo>
                <a:close/>
                <a:moveTo>
                  <a:pt x="5621" y="10755"/>
                </a:moveTo>
                <a:lnTo>
                  <a:pt x="6059" y="10780"/>
                </a:lnTo>
                <a:lnTo>
                  <a:pt x="5961" y="10901"/>
                </a:lnTo>
                <a:lnTo>
                  <a:pt x="5864" y="11023"/>
                </a:lnTo>
                <a:lnTo>
                  <a:pt x="5694" y="11291"/>
                </a:lnTo>
                <a:lnTo>
                  <a:pt x="5499" y="11631"/>
                </a:lnTo>
                <a:lnTo>
                  <a:pt x="5426" y="11802"/>
                </a:lnTo>
                <a:lnTo>
                  <a:pt x="5426" y="11875"/>
                </a:lnTo>
                <a:lnTo>
                  <a:pt x="5426" y="11972"/>
                </a:lnTo>
                <a:lnTo>
                  <a:pt x="5475" y="12021"/>
                </a:lnTo>
                <a:lnTo>
                  <a:pt x="5523" y="12021"/>
                </a:lnTo>
                <a:lnTo>
                  <a:pt x="5596" y="11996"/>
                </a:lnTo>
                <a:lnTo>
                  <a:pt x="5669" y="11948"/>
                </a:lnTo>
                <a:lnTo>
                  <a:pt x="5791" y="11777"/>
                </a:lnTo>
                <a:lnTo>
                  <a:pt x="5961" y="11437"/>
                </a:lnTo>
                <a:lnTo>
                  <a:pt x="6107" y="11120"/>
                </a:lnTo>
                <a:lnTo>
                  <a:pt x="6180" y="10950"/>
                </a:lnTo>
                <a:lnTo>
                  <a:pt x="6229" y="10780"/>
                </a:lnTo>
                <a:lnTo>
                  <a:pt x="6667" y="10804"/>
                </a:lnTo>
                <a:lnTo>
                  <a:pt x="6448" y="11072"/>
                </a:lnTo>
                <a:lnTo>
                  <a:pt x="6278" y="11364"/>
                </a:lnTo>
                <a:lnTo>
                  <a:pt x="6205" y="11534"/>
                </a:lnTo>
                <a:lnTo>
                  <a:pt x="6156" y="11704"/>
                </a:lnTo>
                <a:lnTo>
                  <a:pt x="6107" y="11875"/>
                </a:lnTo>
                <a:lnTo>
                  <a:pt x="6107" y="11948"/>
                </a:lnTo>
                <a:lnTo>
                  <a:pt x="6132" y="12021"/>
                </a:lnTo>
                <a:lnTo>
                  <a:pt x="6156" y="12069"/>
                </a:lnTo>
                <a:lnTo>
                  <a:pt x="6253" y="12069"/>
                </a:lnTo>
                <a:lnTo>
                  <a:pt x="6326" y="11948"/>
                </a:lnTo>
                <a:lnTo>
                  <a:pt x="6375" y="11826"/>
                </a:lnTo>
                <a:lnTo>
                  <a:pt x="6448" y="11534"/>
                </a:lnTo>
                <a:lnTo>
                  <a:pt x="6594" y="11169"/>
                </a:lnTo>
                <a:lnTo>
                  <a:pt x="6764" y="10804"/>
                </a:lnTo>
                <a:lnTo>
                  <a:pt x="7129" y="10828"/>
                </a:lnTo>
                <a:lnTo>
                  <a:pt x="6813" y="11242"/>
                </a:lnTo>
                <a:lnTo>
                  <a:pt x="6545" y="11607"/>
                </a:lnTo>
                <a:lnTo>
                  <a:pt x="6424" y="11802"/>
                </a:lnTo>
                <a:lnTo>
                  <a:pt x="6399" y="11899"/>
                </a:lnTo>
                <a:lnTo>
                  <a:pt x="6375" y="11996"/>
                </a:lnTo>
                <a:lnTo>
                  <a:pt x="6399" y="12045"/>
                </a:lnTo>
                <a:lnTo>
                  <a:pt x="6424" y="12069"/>
                </a:lnTo>
                <a:lnTo>
                  <a:pt x="6472" y="12094"/>
                </a:lnTo>
                <a:lnTo>
                  <a:pt x="6521" y="12069"/>
                </a:lnTo>
                <a:lnTo>
                  <a:pt x="6594" y="12045"/>
                </a:lnTo>
                <a:lnTo>
                  <a:pt x="6667" y="11972"/>
                </a:lnTo>
                <a:lnTo>
                  <a:pt x="6789" y="11826"/>
                </a:lnTo>
                <a:lnTo>
                  <a:pt x="6983" y="11485"/>
                </a:lnTo>
                <a:lnTo>
                  <a:pt x="7178" y="11169"/>
                </a:lnTo>
                <a:lnTo>
                  <a:pt x="7348" y="10853"/>
                </a:lnTo>
                <a:lnTo>
                  <a:pt x="7640" y="10877"/>
                </a:lnTo>
                <a:lnTo>
                  <a:pt x="7470" y="11072"/>
                </a:lnTo>
                <a:lnTo>
                  <a:pt x="7324" y="11291"/>
                </a:lnTo>
                <a:lnTo>
                  <a:pt x="7227" y="11437"/>
                </a:lnTo>
                <a:lnTo>
                  <a:pt x="7129" y="11607"/>
                </a:lnTo>
                <a:lnTo>
                  <a:pt x="7056" y="11777"/>
                </a:lnTo>
                <a:lnTo>
                  <a:pt x="7056" y="11850"/>
                </a:lnTo>
                <a:lnTo>
                  <a:pt x="7056" y="11948"/>
                </a:lnTo>
                <a:lnTo>
                  <a:pt x="7081" y="11996"/>
                </a:lnTo>
                <a:lnTo>
                  <a:pt x="7154" y="11996"/>
                </a:lnTo>
                <a:lnTo>
                  <a:pt x="7227" y="11948"/>
                </a:lnTo>
                <a:lnTo>
                  <a:pt x="7275" y="11923"/>
                </a:lnTo>
                <a:lnTo>
                  <a:pt x="7373" y="11802"/>
                </a:lnTo>
                <a:lnTo>
                  <a:pt x="7519" y="11510"/>
                </a:lnTo>
                <a:lnTo>
                  <a:pt x="7616" y="11266"/>
                </a:lnTo>
                <a:lnTo>
                  <a:pt x="7713" y="11047"/>
                </a:lnTo>
                <a:lnTo>
                  <a:pt x="7713" y="11047"/>
                </a:lnTo>
                <a:lnTo>
                  <a:pt x="7689" y="11510"/>
                </a:lnTo>
                <a:lnTo>
                  <a:pt x="7543" y="11753"/>
                </a:lnTo>
                <a:lnTo>
                  <a:pt x="7397" y="11996"/>
                </a:lnTo>
                <a:lnTo>
                  <a:pt x="7373" y="12069"/>
                </a:lnTo>
                <a:lnTo>
                  <a:pt x="7397" y="12118"/>
                </a:lnTo>
                <a:lnTo>
                  <a:pt x="7421" y="12167"/>
                </a:lnTo>
                <a:lnTo>
                  <a:pt x="7470" y="12191"/>
                </a:lnTo>
                <a:lnTo>
                  <a:pt x="7567" y="12191"/>
                </a:lnTo>
                <a:lnTo>
                  <a:pt x="7616" y="12167"/>
                </a:lnTo>
                <a:lnTo>
                  <a:pt x="7640" y="12094"/>
                </a:lnTo>
                <a:lnTo>
                  <a:pt x="7689" y="11948"/>
                </a:lnTo>
                <a:lnTo>
                  <a:pt x="7665" y="12897"/>
                </a:lnTo>
                <a:lnTo>
                  <a:pt x="7665" y="14478"/>
                </a:lnTo>
                <a:lnTo>
                  <a:pt x="7665" y="16084"/>
                </a:lnTo>
                <a:lnTo>
                  <a:pt x="7713" y="19272"/>
                </a:lnTo>
                <a:lnTo>
                  <a:pt x="6083" y="19320"/>
                </a:lnTo>
                <a:lnTo>
                  <a:pt x="4356" y="19418"/>
                </a:lnTo>
                <a:lnTo>
                  <a:pt x="3918" y="19418"/>
                </a:lnTo>
                <a:lnTo>
                  <a:pt x="3723" y="19393"/>
                </a:lnTo>
                <a:lnTo>
                  <a:pt x="3528" y="19296"/>
                </a:lnTo>
                <a:lnTo>
                  <a:pt x="3431" y="19223"/>
                </a:lnTo>
                <a:lnTo>
                  <a:pt x="3358" y="19101"/>
                </a:lnTo>
                <a:lnTo>
                  <a:pt x="3309" y="18980"/>
                </a:lnTo>
                <a:lnTo>
                  <a:pt x="3285" y="18809"/>
                </a:lnTo>
                <a:lnTo>
                  <a:pt x="3285" y="18493"/>
                </a:lnTo>
                <a:lnTo>
                  <a:pt x="3285" y="18225"/>
                </a:lnTo>
                <a:lnTo>
                  <a:pt x="3236" y="15062"/>
                </a:lnTo>
                <a:lnTo>
                  <a:pt x="3139" y="11899"/>
                </a:lnTo>
                <a:lnTo>
                  <a:pt x="3236" y="11729"/>
                </a:lnTo>
                <a:lnTo>
                  <a:pt x="3309" y="11558"/>
                </a:lnTo>
                <a:lnTo>
                  <a:pt x="3553" y="11169"/>
                </a:lnTo>
                <a:lnTo>
                  <a:pt x="3796" y="10804"/>
                </a:lnTo>
                <a:lnTo>
                  <a:pt x="3796" y="10780"/>
                </a:lnTo>
                <a:lnTo>
                  <a:pt x="4088" y="10755"/>
                </a:lnTo>
                <a:lnTo>
                  <a:pt x="3942" y="10853"/>
                </a:lnTo>
                <a:lnTo>
                  <a:pt x="3820" y="10974"/>
                </a:lnTo>
                <a:lnTo>
                  <a:pt x="3699" y="11120"/>
                </a:lnTo>
                <a:lnTo>
                  <a:pt x="3577" y="11242"/>
                </a:lnTo>
                <a:lnTo>
                  <a:pt x="3455" y="11437"/>
                </a:lnTo>
                <a:lnTo>
                  <a:pt x="3309" y="11680"/>
                </a:lnTo>
                <a:lnTo>
                  <a:pt x="3236" y="11802"/>
                </a:lnTo>
                <a:lnTo>
                  <a:pt x="3212" y="11923"/>
                </a:lnTo>
                <a:lnTo>
                  <a:pt x="3212" y="12045"/>
                </a:lnTo>
                <a:lnTo>
                  <a:pt x="3261" y="12142"/>
                </a:lnTo>
                <a:lnTo>
                  <a:pt x="3309" y="12191"/>
                </a:lnTo>
                <a:lnTo>
                  <a:pt x="3358" y="12191"/>
                </a:lnTo>
                <a:lnTo>
                  <a:pt x="3455" y="12142"/>
                </a:lnTo>
                <a:lnTo>
                  <a:pt x="3504" y="12094"/>
                </a:lnTo>
                <a:lnTo>
                  <a:pt x="3626" y="11923"/>
                </a:lnTo>
                <a:lnTo>
                  <a:pt x="3796" y="11583"/>
                </a:lnTo>
                <a:lnTo>
                  <a:pt x="3918" y="11364"/>
                </a:lnTo>
                <a:lnTo>
                  <a:pt x="4064" y="11169"/>
                </a:lnTo>
                <a:lnTo>
                  <a:pt x="4234" y="10974"/>
                </a:lnTo>
                <a:lnTo>
                  <a:pt x="4356" y="10755"/>
                </a:lnTo>
                <a:lnTo>
                  <a:pt x="4745" y="10755"/>
                </a:lnTo>
                <a:lnTo>
                  <a:pt x="4526" y="10974"/>
                </a:lnTo>
                <a:lnTo>
                  <a:pt x="4331" y="11193"/>
                </a:lnTo>
                <a:lnTo>
                  <a:pt x="4185" y="11339"/>
                </a:lnTo>
                <a:lnTo>
                  <a:pt x="4064" y="11510"/>
                </a:lnTo>
                <a:lnTo>
                  <a:pt x="3966" y="11680"/>
                </a:lnTo>
                <a:lnTo>
                  <a:pt x="3942" y="11777"/>
                </a:lnTo>
                <a:lnTo>
                  <a:pt x="3918" y="11875"/>
                </a:lnTo>
                <a:lnTo>
                  <a:pt x="3942" y="11923"/>
                </a:lnTo>
                <a:lnTo>
                  <a:pt x="3991" y="11972"/>
                </a:lnTo>
                <a:lnTo>
                  <a:pt x="4039" y="12021"/>
                </a:lnTo>
                <a:lnTo>
                  <a:pt x="4112" y="11996"/>
                </a:lnTo>
                <a:lnTo>
                  <a:pt x="4210" y="11972"/>
                </a:lnTo>
                <a:lnTo>
                  <a:pt x="4283" y="11923"/>
                </a:lnTo>
                <a:lnTo>
                  <a:pt x="4429" y="11777"/>
                </a:lnTo>
                <a:lnTo>
                  <a:pt x="4526" y="11607"/>
                </a:lnTo>
                <a:lnTo>
                  <a:pt x="4648" y="11437"/>
                </a:lnTo>
                <a:lnTo>
                  <a:pt x="4842" y="11120"/>
                </a:lnTo>
                <a:lnTo>
                  <a:pt x="4939" y="10926"/>
                </a:lnTo>
                <a:lnTo>
                  <a:pt x="5012" y="10755"/>
                </a:lnTo>
                <a:lnTo>
                  <a:pt x="5475" y="10755"/>
                </a:lnTo>
                <a:lnTo>
                  <a:pt x="5061" y="11291"/>
                </a:lnTo>
                <a:lnTo>
                  <a:pt x="4842" y="11558"/>
                </a:lnTo>
                <a:lnTo>
                  <a:pt x="4745" y="11729"/>
                </a:lnTo>
                <a:lnTo>
                  <a:pt x="4721" y="11802"/>
                </a:lnTo>
                <a:lnTo>
                  <a:pt x="4721" y="11875"/>
                </a:lnTo>
                <a:lnTo>
                  <a:pt x="4721" y="11923"/>
                </a:lnTo>
                <a:lnTo>
                  <a:pt x="4769" y="11972"/>
                </a:lnTo>
                <a:lnTo>
                  <a:pt x="4842" y="11972"/>
                </a:lnTo>
                <a:lnTo>
                  <a:pt x="4915" y="11948"/>
                </a:lnTo>
                <a:lnTo>
                  <a:pt x="4988" y="11899"/>
                </a:lnTo>
                <a:lnTo>
                  <a:pt x="5134" y="11753"/>
                </a:lnTo>
                <a:lnTo>
                  <a:pt x="5231" y="11583"/>
                </a:lnTo>
                <a:lnTo>
                  <a:pt x="5304" y="11437"/>
                </a:lnTo>
                <a:lnTo>
                  <a:pt x="5475" y="11096"/>
                </a:lnTo>
                <a:lnTo>
                  <a:pt x="5621" y="10755"/>
                </a:lnTo>
                <a:close/>
                <a:moveTo>
                  <a:pt x="12458" y="1"/>
                </a:moveTo>
                <a:lnTo>
                  <a:pt x="12166" y="49"/>
                </a:lnTo>
                <a:lnTo>
                  <a:pt x="11874" y="98"/>
                </a:lnTo>
                <a:lnTo>
                  <a:pt x="11582" y="171"/>
                </a:lnTo>
                <a:lnTo>
                  <a:pt x="11315" y="293"/>
                </a:lnTo>
                <a:lnTo>
                  <a:pt x="11047" y="414"/>
                </a:lnTo>
                <a:lnTo>
                  <a:pt x="10779" y="585"/>
                </a:lnTo>
                <a:lnTo>
                  <a:pt x="10536" y="755"/>
                </a:lnTo>
                <a:lnTo>
                  <a:pt x="10317" y="950"/>
                </a:lnTo>
                <a:lnTo>
                  <a:pt x="10098" y="1144"/>
                </a:lnTo>
                <a:lnTo>
                  <a:pt x="9903" y="1363"/>
                </a:lnTo>
                <a:lnTo>
                  <a:pt x="9733" y="1606"/>
                </a:lnTo>
                <a:lnTo>
                  <a:pt x="9611" y="1825"/>
                </a:lnTo>
                <a:lnTo>
                  <a:pt x="9490" y="2069"/>
                </a:lnTo>
                <a:lnTo>
                  <a:pt x="9368" y="2288"/>
                </a:lnTo>
                <a:lnTo>
                  <a:pt x="9295" y="2531"/>
                </a:lnTo>
                <a:lnTo>
                  <a:pt x="9222" y="2799"/>
                </a:lnTo>
                <a:lnTo>
                  <a:pt x="9173" y="3042"/>
                </a:lnTo>
                <a:lnTo>
                  <a:pt x="9076" y="3553"/>
                </a:lnTo>
                <a:lnTo>
                  <a:pt x="9076" y="3504"/>
                </a:lnTo>
                <a:lnTo>
                  <a:pt x="8954" y="3188"/>
                </a:lnTo>
                <a:lnTo>
                  <a:pt x="8833" y="2896"/>
                </a:lnTo>
                <a:lnTo>
                  <a:pt x="8687" y="2604"/>
                </a:lnTo>
                <a:lnTo>
                  <a:pt x="8516" y="2312"/>
                </a:lnTo>
                <a:lnTo>
                  <a:pt x="8346" y="2044"/>
                </a:lnTo>
                <a:lnTo>
                  <a:pt x="8151" y="1777"/>
                </a:lnTo>
                <a:lnTo>
                  <a:pt x="7957" y="1533"/>
                </a:lnTo>
                <a:lnTo>
                  <a:pt x="7738" y="1290"/>
                </a:lnTo>
                <a:lnTo>
                  <a:pt x="7519" y="1095"/>
                </a:lnTo>
                <a:lnTo>
                  <a:pt x="7300" y="901"/>
                </a:lnTo>
                <a:lnTo>
                  <a:pt x="7081" y="755"/>
                </a:lnTo>
                <a:lnTo>
                  <a:pt x="6813" y="585"/>
                </a:lnTo>
                <a:lnTo>
                  <a:pt x="6570" y="463"/>
                </a:lnTo>
                <a:lnTo>
                  <a:pt x="6302" y="341"/>
                </a:lnTo>
                <a:lnTo>
                  <a:pt x="6010" y="268"/>
                </a:lnTo>
                <a:lnTo>
                  <a:pt x="5742" y="195"/>
                </a:lnTo>
                <a:lnTo>
                  <a:pt x="5450" y="147"/>
                </a:lnTo>
                <a:lnTo>
                  <a:pt x="5183" y="147"/>
                </a:lnTo>
                <a:lnTo>
                  <a:pt x="4891" y="171"/>
                </a:lnTo>
                <a:lnTo>
                  <a:pt x="4623" y="220"/>
                </a:lnTo>
                <a:lnTo>
                  <a:pt x="4356" y="293"/>
                </a:lnTo>
                <a:lnTo>
                  <a:pt x="4112" y="414"/>
                </a:lnTo>
                <a:lnTo>
                  <a:pt x="3869" y="585"/>
                </a:lnTo>
                <a:lnTo>
                  <a:pt x="3626" y="779"/>
                </a:lnTo>
                <a:lnTo>
                  <a:pt x="3431" y="998"/>
                </a:lnTo>
                <a:lnTo>
                  <a:pt x="3285" y="1241"/>
                </a:lnTo>
                <a:lnTo>
                  <a:pt x="3163" y="1485"/>
                </a:lnTo>
                <a:lnTo>
                  <a:pt x="3090" y="1728"/>
                </a:lnTo>
                <a:lnTo>
                  <a:pt x="3042" y="1996"/>
                </a:lnTo>
                <a:lnTo>
                  <a:pt x="3042" y="2263"/>
                </a:lnTo>
                <a:lnTo>
                  <a:pt x="3066" y="2531"/>
                </a:lnTo>
                <a:lnTo>
                  <a:pt x="3115" y="2799"/>
                </a:lnTo>
                <a:lnTo>
                  <a:pt x="3212" y="3066"/>
                </a:lnTo>
                <a:lnTo>
                  <a:pt x="3309" y="3334"/>
                </a:lnTo>
                <a:lnTo>
                  <a:pt x="3431" y="3577"/>
                </a:lnTo>
                <a:lnTo>
                  <a:pt x="3577" y="3821"/>
                </a:lnTo>
                <a:lnTo>
                  <a:pt x="3723" y="4064"/>
                </a:lnTo>
                <a:lnTo>
                  <a:pt x="3893" y="4283"/>
                </a:lnTo>
                <a:lnTo>
                  <a:pt x="4088" y="4478"/>
                </a:lnTo>
                <a:lnTo>
                  <a:pt x="4258" y="4648"/>
                </a:lnTo>
                <a:lnTo>
                  <a:pt x="4599" y="4916"/>
                </a:lnTo>
                <a:lnTo>
                  <a:pt x="4939" y="5159"/>
                </a:lnTo>
                <a:lnTo>
                  <a:pt x="5280" y="5402"/>
                </a:lnTo>
                <a:lnTo>
                  <a:pt x="5669" y="5597"/>
                </a:lnTo>
                <a:lnTo>
                  <a:pt x="5426" y="5573"/>
                </a:lnTo>
                <a:lnTo>
                  <a:pt x="4939" y="5475"/>
                </a:lnTo>
                <a:lnTo>
                  <a:pt x="4477" y="5354"/>
                </a:lnTo>
                <a:lnTo>
                  <a:pt x="4015" y="5183"/>
                </a:lnTo>
                <a:lnTo>
                  <a:pt x="3553" y="4989"/>
                </a:lnTo>
                <a:lnTo>
                  <a:pt x="3163" y="4770"/>
                </a:lnTo>
                <a:lnTo>
                  <a:pt x="2798" y="4526"/>
                </a:lnTo>
                <a:lnTo>
                  <a:pt x="2458" y="4259"/>
                </a:lnTo>
                <a:lnTo>
                  <a:pt x="2141" y="3967"/>
                </a:lnTo>
                <a:lnTo>
                  <a:pt x="1874" y="3650"/>
                </a:lnTo>
                <a:lnTo>
                  <a:pt x="1630" y="3285"/>
                </a:lnTo>
                <a:lnTo>
                  <a:pt x="1436" y="2969"/>
                </a:lnTo>
                <a:lnTo>
                  <a:pt x="1338" y="2799"/>
                </a:lnTo>
                <a:lnTo>
                  <a:pt x="1217" y="2653"/>
                </a:lnTo>
                <a:lnTo>
                  <a:pt x="1144" y="2653"/>
                </a:lnTo>
                <a:lnTo>
                  <a:pt x="1119" y="2677"/>
                </a:lnTo>
                <a:lnTo>
                  <a:pt x="1095" y="2701"/>
                </a:lnTo>
                <a:lnTo>
                  <a:pt x="1095" y="2774"/>
                </a:lnTo>
                <a:lnTo>
                  <a:pt x="998" y="2920"/>
                </a:lnTo>
                <a:lnTo>
                  <a:pt x="949" y="3091"/>
                </a:lnTo>
                <a:lnTo>
                  <a:pt x="925" y="3261"/>
                </a:lnTo>
                <a:lnTo>
                  <a:pt x="900" y="3431"/>
                </a:lnTo>
                <a:lnTo>
                  <a:pt x="219" y="3212"/>
                </a:lnTo>
                <a:lnTo>
                  <a:pt x="122" y="3212"/>
                </a:lnTo>
                <a:lnTo>
                  <a:pt x="49" y="3261"/>
                </a:lnTo>
                <a:lnTo>
                  <a:pt x="0" y="3334"/>
                </a:lnTo>
                <a:lnTo>
                  <a:pt x="0" y="3383"/>
                </a:lnTo>
                <a:lnTo>
                  <a:pt x="0" y="3431"/>
                </a:lnTo>
                <a:lnTo>
                  <a:pt x="146" y="3796"/>
                </a:lnTo>
                <a:lnTo>
                  <a:pt x="316" y="4137"/>
                </a:lnTo>
                <a:lnTo>
                  <a:pt x="511" y="4453"/>
                </a:lnTo>
                <a:lnTo>
                  <a:pt x="730" y="4770"/>
                </a:lnTo>
                <a:lnTo>
                  <a:pt x="973" y="5062"/>
                </a:lnTo>
                <a:lnTo>
                  <a:pt x="1241" y="5329"/>
                </a:lnTo>
                <a:lnTo>
                  <a:pt x="1533" y="5597"/>
                </a:lnTo>
                <a:lnTo>
                  <a:pt x="1825" y="5840"/>
                </a:lnTo>
                <a:lnTo>
                  <a:pt x="2068" y="6011"/>
                </a:lnTo>
                <a:lnTo>
                  <a:pt x="2336" y="6157"/>
                </a:lnTo>
                <a:lnTo>
                  <a:pt x="2579" y="6278"/>
                </a:lnTo>
                <a:lnTo>
                  <a:pt x="2871" y="6400"/>
                </a:lnTo>
                <a:lnTo>
                  <a:pt x="2701" y="6473"/>
                </a:lnTo>
                <a:lnTo>
                  <a:pt x="2555" y="6570"/>
                </a:lnTo>
                <a:lnTo>
                  <a:pt x="2409" y="6692"/>
                </a:lnTo>
                <a:lnTo>
                  <a:pt x="2312" y="6838"/>
                </a:lnTo>
                <a:lnTo>
                  <a:pt x="2214" y="6984"/>
                </a:lnTo>
                <a:lnTo>
                  <a:pt x="2141" y="7154"/>
                </a:lnTo>
                <a:lnTo>
                  <a:pt x="2068" y="7325"/>
                </a:lnTo>
                <a:lnTo>
                  <a:pt x="2044" y="7544"/>
                </a:lnTo>
                <a:lnTo>
                  <a:pt x="1971" y="8274"/>
                </a:lnTo>
                <a:lnTo>
                  <a:pt x="1922" y="9052"/>
                </a:lnTo>
                <a:lnTo>
                  <a:pt x="1947" y="9806"/>
                </a:lnTo>
                <a:lnTo>
                  <a:pt x="1971" y="10561"/>
                </a:lnTo>
                <a:lnTo>
                  <a:pt x="1995" y="10634"/>
                </a:lnTo>
                <a:lnTo>
                  <a:pt x="2020" y="10682"/>
                </a:lnTo>
                <a:lnTo>
                  <a:pt x="2044" y="10707"/>
                </a:lnTo>
                <a:lnTo>
                  <a:pt x="2093" y="10731"/>
                </a:lnTo>
                <a:lnTo>
                  <a:pt x="2287" y="10804"/>
                </a:lnTo>
                <a:lnTo>
                  <a:pt x="2482" y="10828"/>
                </a:lnTo>
                <a:lnTo>
                  <a:pt x="2677" y="10828"/>
                </a:lnTo>
                <a:lnTo>
                  <a:pt x="2871" y="10804"/>
                </a:lnTo>
                <a:lnTo>
                  <a:pt x="2823" y="10853"/>
                </a:lnTo>
                <a:lnTo>
                  <a:pt x="2798" y="10950"/>
                </a:lnTo>
                <a:lnTo>
                  <a:pt x="2823" y="14965"/>
                </a:lnTo>
                <a:lnTo>
                  <a:pt x="2847" y="17082"/>
                </a:lnTo>
                <a:lnTo>
                  <a:pt x="2823" y="18031"/>
                </a:lnTo>
                <a:lnTo>
                  <a:pt x="2823" y="18517"/>
                </a:lnTo>
                <a:lnTo>
                  <a:pt x="2847" y="18736"/>
                </a:lnTo>
                <a:lnTo>
                  <a:pt x="2871" y="18980"/>
                </a:lnTo>
                <a:lnTo>
                  <a:pt x="2944" y="19174"/>
                </a:lnTo>
                <a:lnTo>
                  <a:pt x="3017" y="19345"/>
                </a:lnTo>
                <a:lnTo>
                  <a:pt x="3115" y="19466"/>
                </a:lnTo>
                <a:lnTo>
                  <a:pt x="3236" y="19588"/>
                </a:lnTo>
                <a:lnTo>
                  <a:pt x="3358" y="19685"/>
                </a:lnTo>
                <a:lnTo>
                  <a:pt x="3528" y="19758"/>
                </a:lnTo>
                <a:lnTo>
                  <a:pt x="3674" y="19807"/>
                </a:lnTo>
                <a:lnTo>
                  <a:pt x="3845" y="19831"/>
                </a:lnTo>
                <a:lnTo>
                  <a:pt x="4234" y="19856"/>
                </a:lnTo>
                <a:lnTo>
                  <a:pt x="4599" y="19831"/>
                </a:lnTo>
                <a:lnTo>
                  <a:pt x="5304" y="19783"/>
                </a:lnTo>
                <a:lnTo>
                  <a:pt x="6521" y="19734"/>
                </a:lnTo>
                <a:lnTo>
                  <a:pt x="7738" y="19710"/>
                </a:lnTo>
                <a:lnTo>
                  <a:pt x="7762" y="19758"/>
                </a:lnTo>
                <a:lnTo>
                  <a:pt x="7811" y="19783"/>
                </a:lnTo>
                <a:lnTo>
                  <a:pt x="7884" y="19807"/>
                </a:lnTo>
                <a:lnTo>
                  <a:pt x="7932" y="19831"/>
                </a:lnTo>
                <a:lnTo>
                  <a:pt x="8005" y="19807"/>
                </a:lnTo>
                <a:lnTo>
                  <a:pt x="8054" y="19783"/>
                </a:lnTo>
                <a:lnTo>
                  <a:pt x="8103" y="19758"/>
                </a:lnTo>
                <a:lnTo>
                  <a:pt x="8151" y="19685"/>
                </a:lnTo>
                <a:lnTo>
                  <a:pt x="10682" y="19685"/>
                </a:lnTo>
                <a:lnTo>
                  <a:pt x="10731" y="19734"/>
                </a:lnTo>
                <a:lnTo>
                  <a:pt x="10779" y="19783"/>
                </a:lnTo>
                <a:lnTo>
                  <a:pt x="10852" y="19807"/>
                </a:lnTo>
                <a:lnTo>
                  <a:pt x="10925" y="19831"/>
                </a:lnTo>
                <a:lnTo>
                  <a:pt x="10998" y="19807"/>
                </a:lnTo>
                <a:lnTo>
                  <a:pt x="11071" y="19783"/>
                </a:lnTo>
                <a:lnTo>
                  <a:pt x="11120" y="19734"/>
                </a:lnTo>
                <a:lnTo>
                  <a:pt x="11169" y="19685"/>
                </a:lnTo>
                <a:lnTo>
                  <a:pt x="12507" y="19685"/>
                </a:lnTo>
                <a:lnTo>
                  <a:pt x="13845" y="19710"/>
                </a:lnTo>
                <a:lnTo>
                  <a:pt x="14551" y="19734"/>
                </a:lnTo>
                <a:lnTo>
                  <a:pt x="14916" y="19734"/>
                </a:lnTo>
                <a:lnTo>
                  <a:pt x="15256" y="19661"/>
                </a:lnTo>
                <a:lnTo>
                  <a:pt x="15427" y="19637"/>
                </a:lnTo>
                <a:lnTo>
                  <a:pt x="15573" y="19564"/>
                </a:lnTo>
                <a:lnTo>
                  <a:pt x="15719" y="19491"/>
                </a:lnTo>
                <a:lnTo>
                  <a:pt x="15840" y="19393"/>
                </a:lnTo>
                <a:lnTo>
                  <a:pt x="15962" y="19272"/>
                </a:lnTo>
                <a:lnTo>
                  <a:pt x="16059" y="19126"/>
                </a:lnTo>
                <a:lnTo>
                  <a:pt x="16132" y="18980"/>
                </a:lnTo>
                <a:lnTo>
                  <a:pt x="16205" y="18785"/>
                </a:lnTo>
                <a:lnTo>
                  <a:pt x="16230" y="18566"/>
                </a:lnTo>
                <a:lnTo>
                  <a:pt x="16254" y="18323"/>
                </a:lnTo>
                <a:lnTo>
                  <a:pt x="16254" y="17860"/>
                </a:lnTo>
                <a:lnTo>
                  <a:pt x="16230" y="17398"/>
                </a:lnTo>
                <a:lnTo>
                  <a:pt x="16205" y="16960"/>
                </a:lnTo>
                <a:lnTo>
                  <a:pt x="16205" y="14843"/>
                </a:lnTo>
                <a:lnTo>
                  <a:pt x="16230" y="10901"/>
                </a:lnTo>
                <a:lnTo>
                  <a:pt x="16789" y="10877"/>
                </a:lnTo>
                <a:lnTo>
                  <a:pt x="16862" y="10853"/>
                </a:lnTo>
                <a:lnTo>
                  <a:pt x="16935" y="10804"/>
                </a:lnTo>
                <a:lnTo>
                  <a:pt x="16984" y="10755"/>
                </a:lnTo>
                <a:lnTo>
                  <a:pt x="17008" y="10682"/>
                </a:lnTo>
                <a:lnTo>
                  <a:pt x="17008" y="10609"/>
                </a:lnTo>
                <a:lnTo>
                  <a:pt x="17008" y="10536"/>
                </a:lnTo>
                <a:lnTo>
                  <a:pt x="16960" y="10463"/>
                </a:lnTo>
                <a:lnTo>
                  <a:pt x="16911" y="10415"/>
                </a:lnTo>
                <a:lnTo>
                  <a:pt x="16935" y="10123"/>
                </a:lnTo>
                <a:lnTo>
                  <a:pt x="16935" y="9806"/>
                </a:lnTo>
                <a:lnTo>
                  <a:pt x="16911" y="9198"/>
                </a:lnTo>
                <a:lnTo>
                  <a:pt x="16911" y="8371"/>
                </a:lnTo>
                <a:lnTo>
                  <a:pt x="16911" y="7982"/>
                </a:lnTo>
                <a:lnTo>
                  <a:pt x="16887" y="7568"/>
                </a:lnTo>
                <a:lnTo>
                  <a:pt x="16838" y="7325"/>
                </a:lnTo>
                <a:lnTo>
                  <a:pt x="16765" y="7106"/>
                </a:lnTo>
                <a:lnTo>
                  <a:pt x="16643" y="6911"/>
                </a:lnTo>
                <a:lnTo>
                  <a:pt x="16522" y="6741"/>
                </a:lnTo>
                <a:lnTo>
                  <a:pt x="16327" y="6595"/>
                </a:lnTo>
                <a:lnTo>
                  <a:pt x="16132" y="6497"/>
                </a:lnTo>
                <a:lnTo>
                  <a:pt x="15913" y="6400"/>
                </a:lnTo>
                <a:lnTo>
                  <a:pt x="15670" y="6351"/>
                </a:lnTo>
                <a:lnTo>
                  <a:pt x="15329" y="6327"/>
                </a:lnTo>
                <a:lnTo>
                  <a:pt x="14964" y="6303"/>
                </a:lnTo>
                <a:lnTo>
                  <a:pt x="14210" y="6351"/>
                </a:lnTo>
                <a:lnTo>
                  <a:pt x="13480" y="6400"/>
                </a:lnTo>
                <a:lnTo>
                  <a:pt x="12750" y="6449"/>
                </a:lnTo>
                <a:lnTo>
                  <a:pt x="12191" y="6449"/>
                </a:lnTo>
                <a:lnTo>
                  <a:pt x="12458" y="6376"/>
                </a:lnTo>
                <a:lnTo>
                  <a:pt x="12702" y="6278"/>
                </a:lnTo>
                <a:lnTo>
                  <a:pt x="13212" y="6059"/>
                </a:lnTo>
                <a:lnTo>
                  <a:pt x="13675" y="5792"/>
                </a:lnTo>
                <a:lnTo>
                  <a:pt x="14137" y="5500"/>
                </a:lnTo>
                <a:lnTo>
                  <a:pt x="14697" y="5208"/>
                </a:lnTo>
                <a:lnTo>
                  <a:pt x="15232" y="4916"/>
                </a:lnTo>
                <a:lnTo>
                  <a:pt x="15524" y="4794"/>
                </a:lnTo>
                <a:lnTo>
                  <a:pt x="15792" y="4672"/>
                </a:lnTo>
                <a:lnTo>
                  <a:pt x="16084" y="4599"/>
                </a:lnTo>
                <a:lnTo>
                  <a:pt x="16400" y="4526"/>
                </a:lnTo>
                <a:lnTo>
                  <a:pt x="16741" y="4478"/>
                </a:lnTo>
                <a:lnTo>
                  <a:pt x="17081" y="4502"/>
                </a:lnTo>
                <a:lnTo>
                  <a:pt x="17422" y="4551"/>
                </a:lnTo>
                <a:lnTo>
                  <a:pt x="17763" y="4672"/>
                </a:lnTo>
                <a:lnTo>
                  <a:pt x="17933" y="4770"/>
                </a:lnTo>
                <a:lnTo>
                  <a:pt x="18079" y="4916"/>
                </a:lnTo>
                <a:lnTo>
                  <a:pt x="18201" y="5062"/>
                </a:lnTo>
                <a:lnTo>
                  <a:pt x="18274" y="5256"/>
                </a:lnTo>
                <a:lnTo>
                  <a:pt x="18298" y="5354"/>
                </a:lnTo>
                <a:lnTo>
                  <a:pt x="18298" y="5451"/>
                </a:lnTo>
                <a:lnTo>
                  <a:pt x="18298" y="5524"/>
                </a:lnTo>
                <a:lnTo>
                  <a:pt x="18249" y="5597"/>
                </a:lnTo>
                <a:lnTo>
                  <a:pt x="18225" y="5646"/>
                </a:lnTo>
                <a:lnTo>
                  <a:pt x="18152" y="5694"/>
                </a:lnTo>
                <a:lnTo>
                  <a:pt x="18030" y="5743"/>
                </a:lnTo>
                <a:lnTo>
                  <a:pt x="17909" y="5743"/>
                </a:lnTo>
                <a:lnTo>
                  <a:pt x="17836" y="5719"/>
                </a:lnTo>
                <a:lnTo>
                  <a:pt x="17787" y="5694"/>
                </a:lnTo>
                <a:lnTo>
                  <a:pt x="17738" y="5646"/>
                </a:lnTo>
                <a:lnTo>
                  <a:pt x="17690" y="5597"/>
                </a:lnTo>
                <a:lnTo>
                  <a:pt x="17665" y="5524"/>
                </a:lnTo>
                <a:lnTo>
                  <a:pt x="17665" y="5427"/>
                </a:lnTo>
                <a:lnTo>
                  <a:pt x="17641" y="5354"/>
                </a:lnTo>
                <a:lnTo>
                  <a:pt x="17617" y="5305"/>
                </a:lnTo>
                <a:lnTo>
                  <a:pt x="17568" y="5256"/>
                </a:lnTo>
                <a:lnTo>
                  <a:pt x="17495" y="5208"/>
                </a:lnTo>
                <a:lnTo>
                  <a:pt x="17422" y="5208"/>
                </a:lnTo>
                <a:lnTo>
                  <a:pt x="17373" y="5232"/>
                </a:lnTo>
                <a:lnTo>
                  <a:pt x="17300" y="5256"/>
                </a:lnTo>
                <a:lnTo>
                  <a:pt x="17252" y="5329"/>
                </a:lnTo>
                <a:lnTo>
                  <a:pt x="17203" y="5427"/>
                </a:lnTo>
                <a:lnTo>
                  <a:pt x="17179" y="5573"/>
                </a:lnTo>
                <a:lnTo>
                  <a:pt x="17179" y="5694"/>
                </a:lnTo>
                <a:lnTo>
                  <a:pt x="17203" y="5816"/>
                </a:lnTo>
                <a:lnTo>
                  <a:pt x="17227" y="5938"/>
                </a:lnTo>
                <a:lnTo>
                  <a:pt x="17300" y="6035"/>
                </a:lnTo>
                <a:lnTo>
                  <a:pt x="17373" y="6132"/>
                </a:lnTo>
                <a:lnTo>
                  <a:pt x="17495" y="6205"/>
                </a:lnTo>
                <a:lnTo>
                  <a:pt x="17641" y="6278"/>
                </a:lnTo>
                <a:lnTo>
                  <a:pt x="17787" y="6327"/>
                </a:lnTo>
                <a:lnTo>
                  <a:pt x="17933" y="6351"/>
                </a:lnTo>
                <a:lnTo>
                  <a:pt x="18079" y="6327"/>
                </a:lnTo>
                <a:lnTo>
                  <a:pt x="18201" y="6303"/>
                </a:lnTo>
                <a:lnTo>
                  <a:pt x="18347" y="6230"/>
                </a:lnTo>
                <a:lnTo>
                  <a:pt x="18468" y="6132"/>
                </a:lnTo>
                <a:lnTo>
                  <a:pt x="18590" y="6035"/>
                </a:lnTo>
                <a:lnTo>
                  <a:pt x="18712" y="5889"/>
                </a:lnTo>
                <a:lnTo>
                  <a:pt x="18785" y="5743"/>
                </a:lnTo>
                <a:lnTo>
                  <a:pt x="18882" y="5597"/>
                </a:lnTo>
                <a:lnTo>
                  <a:pt x="18979" y="5451"/>
                </a:lnTo>
                <a:lnTo>
                  <a:pt x="19077" y="5281"/>
                </a:lnTo>
                <a:lnTo>
                  <a:pt x="19150" y="5110"/>
                </a:lnTo>
                <a:lnTo>
                  <a:pt x="19198" y="4916"/>
                </a:lnTo>
                <a:lnTo>
                  <a:pt x="19223" y="4745"/>
                </a:lnTo>
                <a:lnTo>
                  <a:pt x="19247" y="4575"/>
                </a:lnTo>
                <a:lnTo>
                  <a:pt x="19247" y="4380"/>
                </a:lnTo>
                <a:lnTo>
                  <a:pt x="19223" y="4210"/>
                </a:lnTo>
                <a:lnTo>
                  <a:pt x="19174" y="4040"/>
                </a:lnTo>
                <a:lnTo>
                  <a:pt x="19101" y="3894"/>
                </a:lnTo>
                <a:lnTo>
                  <a:pt x="19028" y="3748"/>
                </a:lnTo>
                <a:lnTo>
                  <a:pt x="18906" y="3602"/>
                </a:lnTo>
                <a:lnTo>
                  <a:pt x="18760" y="3480"/>
                </a:lnTo>
                <a:lnTo>
                  <a:pt x="18614" y="3383"/>
                </a:lnTo>
                <a:lnTo>
                  <a:pt x="18420" y="3310"/>
                </a:lnTo>
                <a:lnTo>
                  <a:pt x="18176" y="3237"/>
                </a:lnTo>
                <a:lnTo>
                  <a:pt x="17933" y="3212"/>
                </a:lnTo>
                <a:lnTo>
                  <a:pt x="17690" y="3188"/>
                </a:lnTo>
                <a:lnTo>
                  <a:pt x="17179" y="3188"/>
                </a:lnTo>
                <a:lnTo>
                  <a:pt x="16935" y="3212"/>
                </a:lnTo>
                <a:lnTo>
                  <a:pt x="16424" y="3310"/>
                </a:lnTo>
                <a:lnTo>
                  <a:pt x="15986" y="3407"/>
                </a:lnTo>
                <a:lnTo>
                  <a:pt x="15548" y="3529"/>
                </a:lnTo>
                <a:lnTo>
                  <a:pt x="15086" y="3699"/>
                </a:lnTo>
                <a:lnTo>
                  <a:pt x="14867" y="3796"/>
                </a:lnTo>
                <a:lnTo>
                  <a:pt x="14648" y="3894"/>
                </a:lnTo>
                <a:lnTo>
                  <a:pt x="14794" y="3675"/>
                </a:lnTo>
                <a:lnTo>
                  <a:pt x="14891" y="3431"/>
                </a:lnTo>
                <a:lnTo>
                  <a:pt x="14964" y="3212"/>
                </a:lnTo>
                <a:lnTo>
                  <a:pt x="15037" y="2969"/>
                </a:lnTo>
                <a:lnTo>
                  <a:pt x="15062" y="2726"/>
                </a:lnTo>
                <a:lnTo>
                  <a:pt x="15086" y="2482"/>
                </a:lnTo>
                <a:lnTo>
                  <a:pt x="15062" y="2239"/>
                </a:lnTo>
                <a:lnTo>
                  <a:pt x="15037" y="1996"/>
                </a:lnTo>
                <a:lnTo>
                  <a:pt x="14964" y="1777"/>
                </a:lnTo>
                <a:lnTo>
                  <a:pt x="14867" y="1558"/>
                </a:lnTo>
                <a:lnTo>
                  <a:pt x="14770" y="1339"/>
                </a:lnTo>
                <a:lnTo>
                  <a:pt x="14648" y="1120"/>
                </a:lnTo>
                <a:lnTo>
                  <a:pt x="14478" y="925"/>
                </a:lnTo>
                <a:lnTo>
                  <a:pt x="14307" y="731"/>
                </a:lnTo>
                <a:lnTo>
                  <a:pt x="14088" y="560"/>
                </a:lnTo>
                <a:lnTo>
                  <a:pt x="13869" y="390"/>
                </a:lnTo>
                <a:lnTo>
                  <a:pt x="13602" y="244"/>
                </a:lnTo>
                <a:lnTo>
                  <a:pt x="13310" y="122"/>
                </a:lnTo>
                <a:lnTo>
                  <a:pt x="13018" y="49"/>
                </a:lnTo>
                <a:lnTo>
                  <a:pt x="12750" y="25"/>
                </a:lnTo>
                <a:lnTo>
                  <a:pt x="12458" y="1"/>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41" name="Google Shape;441;p41"/>
          <p:cNvSpPr/>
          <p:nvPr/>
        </p:nvSpPr>
        <p:spPr>
          <a:xfrm>
            <a:off x="8305293" y="811641"/>
            <a:ext cx="235102" cy="286088"/>
          </a:xfrm>
          <a:custGeom>
            <a:avLst/>
            <a:gdLst/>
            <a:ahLst/>
            <a:cxnLst/>
            <a:rect l="l" t="t" r="r" b="b"/>
            <a:pathLst>
              <a:path w="22606" h="20513" extrusionOk="0">
                <a:moveTo>
                  <a:pt x="3650" y="5086"/>
                </a:moveTo>
                <a:lnTo>
                  <a:pt x="3650" y="5280"/>
                </a:lnTo>
                <a:lnTo>
                  <a:pt x="3650" y="5451"/>
                </a:lnTo>
                <a:lnTo>
                  <a:pt x="3650" y="5621"/>
                </a:lnTo>
                <a:lnTo>
                  <a:pt x="3431" y="5475"/>
                </a:lnTo>
                <a:lnTo>
                  <a:pt x="3212" y="5329"/>
                </a:lnTo>
                <a:lnTo>
                  <a:pt x="3431" y="5207"/>
                </a:lnTo>
                <a:lnTo>
                  <a:pt x="3650" y="5086"/>
                </a:lnTo>
                <a:close/>
                <a:moveTo>
                  <a:pt x="18323" y="4915"/>
                </a:moveTo>
                <a:lnTo>
                  <a:pt x="18736" y="5134"/>
                </a:lnTo>
                <a:lnTo>
                  <a:pt x="19150" y="5353"/>
                </a:lnTo>
                <a:lnTo>
                  <a:pt x="18347" y="5889"/>
                </a:lnTo>
                <a:lnTo>
                  <a:pt x="18347" y="5451"/>
                </a:lnTo>
                <a:lnTo>
                  <a:pt x="18347" y="5183"/>
                </a:lnTo>
                <a:lnTo>
                  <a:pt x="18323" y="4915"/>
                </a:lnTo>
                <a:close/>
                <a:moveTo>
                  <a:pt x="4380" y="4599"/>
                </a:moveTo>
                <a:lnTo>
                  <a:pt x="4307" y="4964"/>
                </a:lnTo>
                <a:lnTo>
                  <a:pt x="4283" y="5329"/>
                </a:lnTo>
                <a:lnTo>
                  <a:pt x="4283" y="5718"/>
                </a:lnTo>
                <a:lnTo>
                  <a:pt x="4307" y="6083"/>
                </a:lnTo>
                <a:lnTo>
                  <a:pt x="4307" y="6083"/>
                </a:lnTo>
                <a:lnTo>
                  <a:pt x="3869" y="5767"/>
                </a:lnTo>
                <a:lnTo>
                  <a:pt x="3845" y="5451"/>
                </a:lnTo>
                <a:lnTo>
                  <a:pt x="3821" y="5232"/>
                </a:lnTo>
                <a:lnTo>
                  <a:pt x="3796" y="4988"/>
                </a:lnTo>
                <a:lnTo>
                  <a:pt x="4380" y="4599"/>
                </a:lnTo>
                <a:close/>
                <a:moveTo>
                  <a:pt x="17569" y="4453"/>
                </a:moveTo>
                <a:lnTo>
                  <a:pt x="18201" y="4842"/>
                </a:lnTo>
                <a:lnTo>
                  <a:pt x="18153" y="5086"/>
                </a:lnTo>
                <a:lnTo>
                  <a:pt x="18104" y="5329"/>
                </a:lnTo>
                <a:lnTo>
                  <a:pt x="18080" y="5694"/>
                </a:lnTo>
                <a:lnTo>
                  <a:pt x="18055" y="5864"/>
                </a:lnTo>
                <a:lnTo>
                  <a:pt x="18055" y="6059"/>
                </a:lnTo>
                <a:lnTo>
                  <a:pt x="17398" y="6473"/>
                </a:lnTo>
                <a:lnTo>
                  <a:pt x="17471" y="5913"/>
                </a:lnTo>
                <a:lnTo>
                  <a:pt x="17520" y="5353"/>
                </a:lnTo>
                <a:lnTo>
                  <a:pt x="17569" y="4915"/>
                </a:lnTo>
                <a:lnTo>
                  <a:pt x="17569" y="4672"/>
                </a:lnTo>
                <a:lnTo>
                  <a:pt x="17569" y="4453"/>
                </a:lnTo>
                <a:close/>
                <a:moveTo>
                  <a:pt x="5135" y="4161"/>
                </a:moveTo>
                <a:lnTo>
                  <a:pt x="5110" y="4380"/>
                </a:lnTo>
                <a:lnTo>
                  <a:pt x="5086" y="4648"/>
                </a:lnTo>
                <a:lnTo>
                  <a:pt x="5086" y="5134"/>
                </a:lnTo>
                <a:lnTo>
                  <a:pt x="5013" y="6546"/>
                </a:lnTo>
                <a:lnTo>
                  <a:pt x="4575" y="6278"/>
                </a:lnTo>
                <a:lnTo>
                  <a:pt x="4575" y="5378"/>
                </a:lnTo>
                <a:lnTo>
                  <a:pt x="4575" y="4940"/>
                </a:lnTo>
                <a:lnTo>
                  <a:pt x="4575" y="4721"/>
                </a:lnTo>
                <a:lnTo>
                  <a:pt x="4551" y="4502"/>
                </a:lnTo>
                <a:lnTo>
                  <a:pt x="4599" y="4477"/>
                </a:lnTo>
                <a:lnTo>
                  <a:pt x="5135" y="4161"/>
                </a:lnTo>
                <a:close/>
                <a:moveTo>
                  <a:pt x="5889" y="3699"/>
                </a:moveTo>
                <a:lnTo>
                  <a:pt x="5865" y="4088"/>
                </a:lnTo>
                <a:lnTo>
                  <a:pt x="5865" y="4453"/>
                </a:lnTo>
                <a:lnTo>
                  <a:pt x="5865" y="5232"/>
                </a:lnTo>
                <a:lnTo>
                  <a:pt x="5840" y="6132"/>
                </a:lnTo>
                <a:lnTo>
                  <a:pt x="5816" y="6594"/>
                </a:lnTo>
                <a:lnTo>
                  <a:pt x="5816" y="7032"/>
                </a:lnTo>
                <a:lnTo>
                  <a:pt x="5256" y="6692"/>
                </a:lnTo>
                <a:lnTo>
                  <a:pt x="5305" y="5305"/>
                </a:lnTo>
                <a:lnTo>
                  <a:pt x="5354" y="4672"/>
                </a:lnTo>
                <a:lnTo>
                  <a:pt x="5354" y="4356"/>
                </a:lnTo>
                <a:lnTo>
                  <a:pt x="5329" y="4039"/>
                </a:lnTo>
                <a:lnTo>
                  <a:pt x="5889" y="3699"/>
                </a:lnTo>
                <a:close/>
                <a:moveTo>
                  <a:pt x="15817" y="3407"/>
                </a:moveTo>
                <a:lnTo>
                  <a:pt x="17252" y="4258"/>
                </a:lnTo>
                <a:lnTo>
                  <a:pt x="17374" y="4331"/>
                </a:lnTo>
                <a:lnTo>
                  <a:pt x="17350" y="4526"/>
                </a:lnTo>
                <a:lnTo>
                  <a:pt x="17325" y="4745"/>
                </a:lnTo>
                <a:lnTo>
                  <a:pt x="17325" y="5159"/>
                </a:lnTo>
                <a:lnTo>
                  <a:pt x="17301" y="5840"/>
                </a:lnTo>
                <a:lnTo>
                  <a:pt x="17325" y="6497"/>
                </a:lnTo>
                <a:lnTo>
                  <a:pt x="16668" y="6911"/>
                </a:lnTo>
                <a:lnTo>
                  <a:pt x="16693" y="6594"/>
                </a:lnTo>
                <a:lnTo>
                  <a:pt x="16693" y="6254"/>
                </a:lnTo>
                <a:lnTo>
                  <a:pt x="16693" y="5597"/>
                </a:lnTo>
                <a:lnTo>
                  <a:pt x="16717" y="5183"/>
                </a:lnTo>
                <a:lnTo>
                  <a:pt x="16741" y="4745"/>
                </a:lnTo>
                <a:lnTo>
                  <a:pt x="16741" y="4526"/>
                </a:lnTo>
                <a:lnTo>
                  <a:pt x="16717" y="4307"/>
                </a:lnTo>
                <a:lnTo>
                  <a:pt x="16693" y="4112"/>
                </a:lnTo>
                <a:lnTo>
                  <a:pt x="16620" y="3918"/>
                </a:lnTo>
                <a:lnTo>
                  <a:pt x="16595" y="3893"/>
                </a:lnTo>
                <a:lnTo>
                  <a:pt x="16571" y="3893"/>
                </a:lnTo>
                <a:lnTo>
                  <a:pt x="16498" y="4088"/>
                </a:lnTo>
                <a:lnTo>
                  <a:pt x="16474" y="4258"/>
                </a:lnTo>
                <a:lnTo>
                  <a:pt x="16449" y="4453"/>
                </a:lnTo>
                <a:lnTo>
                  <a:pt x="16425" y="4648"/>
                </a:lnTo>
                <a:lnTo>
                  <a:pt x="16449" y="5426"/>
                </a:lnTo>
                <a:lnTo>
                  <a:pt x="16425" y="6229"/>
                </a:lnTo>
                <a:lnTo>
                  <a:pt x="16425" y="6643"/>
                </a:lnTo>
                <a:lnTo>
                  <a:pt x="16474" y="7032"/>
                </a:lnTo>
                <a:lnTo>
                  <a:pt x="15963" y="7324"/>
                </a:lnTo>
                <a:lnTo>
                  <a:pt x="15914" y="5280"/>
                </a:lnTo>
                <a:lnTo>
                  <a:pt x="15914" y="4331"/>
                </a:lnTo>
                <a:lnTo>
                  <a:pt x="15890" y="3869"/>
                </a:lnTo>
                <a:lnTo>
                  <a:pt x="15817" y="3407"/>
                </a:lnTo>
                <a:close/>
                <a:moveTo>
                  <a:pt x="6814" y="3139"/>
                </a:moveTo>
                <a:lnTo>
                  <a:pt x="6789" y="3382"/>
                </a:lnTo>
                <a:lnTo>
                  <a:pt x="6765" y="3650"/>
                </a:lnTo>
                <a:lnTo>
                  <a:pt x="6765" y="4137"/>
                </a:lnTo>
                <a:lnTo>
                  <a:pt x="6765" y="5134"/>
                </a:lnTo>
                <a:lnTo>
                  <a:pt x="6716" y="6351"/>
                </a:lnTo>
                <a:lnTo>
                  <a:pt x="6716" y="6959"/>
                </a:lnTo>
                <a:lnTo>
                  <a:pt x="6716" y="7543"/>
                </a:lnTo>
                <a:lnTo>
                  <a:pt x="6084" y="7203"/>
                </a:lnTo>
                <a:lnTo>
                  <a:pt x="6108" y="6740"/>
                </a:lnTo>
                <a:lnTo>
                  <a:pt x="6108" y="6302"/>
                </a:lnTo>
                <a:lnTo>
                  <a:pt x="6108" y="5402"/>
                </a:lnTo>
                <a:lnTo>
                  <a:pt x="6132" y="4502"/>
                </a:lnTo>
                <a:lnTo>
                  <a:pt x="6132" y="4039"/>
                </a:lnTo>
                <a:lnTo>
                  <a:pt x="6084" y="3577"/>
                </a:lnTo>
                <a:lnTo>
                  <a:pt x="6814" y="3139"/>
                </a:lnTo>
                <a:close/>
                <a:moveTo>
                  <a:pt x="15087" y="2969"/>
                </a:moveTo>
                <a:lnTo>
                  <a:pt x="15695" y="3334"/>
                </a:lnTo>
                <a:lnTo>
                  <a:pt x="15671" y="3820"/>
                </a:lnTo>
                <a:lnTo>
                  <a:pt x="15646" y="4307"/>
                </a:lnTo>
                <a:lnTo>
                  <a:pt x="15695" y="5280"/>
                </a:lnTo>
                <a:lnTo>
                  <a:pt x="15768" y="7446"/>
                </a:lnTo>
                <a:lnTo>
                  <a:pt x="15695" y="7495"/>
                </a:lnTo>
                <a:lnTo>
                  <a:pt x="15111" y="7811"/>
                </a:lnTo>
                <a:lnTo>
                  <a:pt x="15135" y="7178"/>
                </a:lnTo>
                <a:lnTo>
                  <a:pt x="15135" y="6546"/>
                </a:lnTo>
                <a:lnTo>
                  <a:pt x="15135" y="5280"/>
                </a:lnTo>
                <a:lnTo>
                  <a:pt x="15135" y="3942"/>
                </a:lnTo>
                <a:lnTo>
                  <a:pt x="15135" y="3455"/>
                </a:lnTo>
                <a:lnTo>
                  <a:pt x="15111" y="3212"/>
                </a:lnTo>
                <a:lnTo>
                  <a:pt x="15087" y="2969"/>
                </a:lnTo>
                <a:close/>
                <a:moveTo>
                  <a:pt x="7665" y="2628"/>
                </a:moveTo>
                <a:lnTo>
                  <a:pt x="7641" y="2871"/>
                </a:lnTo>
                <a:lnTo>
                  <a:pt x="7617" y="3115"/>
                </a:lnTo>
                <a:lnTo>
                  <a:pt x="7568" y="3577"/>
                </a:lnTo>
                <a:lnTo>
                  <a:pt x="7495" y="5110"/>
                </a:lnTo>
                <a:lnTo>
                  <a:pt x="7446" y="6497"/>
                </a:lnTo>
                <a:lnTo>
                  <a:pt x="7398" y="7908"/>
                </a:lnTo>
                <a:lnTo>
                  <a:pt x="6984" y="7689"/>
                </a:lnTo>
                <a:lnTo>
                  <a:pt x="7008" y="7105"/>
                </a:lnTo>
                <a:lnTo>
                  <a:pt x="7033" y="6497"/>
                </a:lnTo>
                <a:lnTo>
                  <a:pt x="7033" y="5329"/>
                </a:lnTo>
                <a:lnTo>
                  <a:pt x="7057" y="4769"/>
                </a:lnTo>
                <a:lnTo>
                  <a:pt x="7081" y="4185"/>
                </a:lnTo>
                <a:lnTo>
                  <a:pt x="7081" y="3601"/>
                </a:lnTo>
                <a:lnTo>
                  <a:pt x="7057" y="3309"/>
                </a:lnTo>
                <a:lnTo>
                  <a:pt x="7033" y="3017"/>
                </a:lnTo>
                <a:lnTo>
                  <a:pt x="7665" y="2628"/>
                </a:lnTo>
                <a:close/>
                <a:moveTo>
                  <a:pt x="8517" y="2117"/>
                </a:moveTo>
                <a:lnTo>
                  <a:pt x="8468" y="2458"/>
                </a:lnTo>
                <a:lnTo>
                  <a:pt x="8395" y="2798"/>
                </a:lnTo>
                <a:lnTo>
                  <a:pt x="8322" y="3504"/>
                </a:lnTo>
                <a:lnTo>
                  <a:pt x="8274" y="4185"/>
                </a:lnTo>
                <a:lnTo>
                  <a:pt x="8225" y="4867"/>
                </a:lnTo>
                <a:lnTo>
                  <a:pt x="8152" y="5743"/>
                </a:lnTo>
                <a:lnTo>
                  <a:pt x="8079" y="6619"/>
                </a:lnTo>
                <a:lnTo>
                  <a:pt x="8030" y="6984"/>
                </a:lnTo>
                <a:lnTo>
                  <a:pt x="7982" y="7373"/>
                </a:lnTo>
                <a:lnTo>
                  <a:pt x="7860" y="8127"/>
                </a:lnTo>
                <a:lnTo>
                  <a:pt x="7617" y="8006"/>
                </a:lnTo>
                <a:lnTo>
                  <a:pt x="7763" y="5280"/>
                </a:lnTo>
                <a:lnTo>
                  <a:pt x="7811" y="3772"/>
                </a:lnTo>
                <a:lnTo>
                  <a:pt x="7836" y="3163"/>
                </a:lnTo>
                <a:lnTo>
                  <a:pt x="7836" y="2871"/>
                </a:lnTo>
                <a:lnTo>
                  <a:pt x="7787" y="2555"/>
                </a:lnTo>
                <a:lnTo>
                  <a:pt x="8517" y="2117"/>
                </a:lnTo>
                <a:close/>
                <a:moveTo>
                  <a:pt x="14381" y="2531"/>
                </a:moveTo>
                <a:lnTo>
                  <a:pt x="14989" y="2896"/>
                </a:lnTo>
                <a:lnTo>
                  <a:pt x="14941" y="3163"/>
                </a:lnTo>
                <a:lnTo>
                  <a:pt x="14941" y="3431"/>
                </a:lnTo>
                <a:lnTo>
                  <a:pt x="14941" y="3942"/>
                </a:lnTo>
                <a:lnTo>
                  <a:pt x="14941" y="5280"/>
                </a:lnTo>
                <a:lnTo>
                  <a:pt x="14941" y="6594"/>
                </a:lnTo>
                <a:lnTo>
                  <a:pt x="14941" y="7251"/>
                </a:lnTo>
                <a:lnTo>
                  <a:pt x="14965" y="7908"/>
                </a:lnTo>
                <a:lnTo>
                  <a:pt x="14332" y="8249"/>
                </a:lnTo>
                <a:lnTo>
                  <a:pt x="14332" y="6838"/>
                </a:lnTo>
                <a:lnTo>
                  <a:pt x="14308" y="5426"/>
                </a:lnTo>
                <a:lnTo>
                  <a:pt x="14332" y="4721"/>
                </a:lnTo>
                <a:lnTo>
                  <a:pt x="14357" y="3991"/>
                </a:lnTo>
                <a:lnTo>
                  <a:pt x="14381" y="3261"/>
                </a:lnTo>
                <a:lnTo>
                  <a:pt x="14381" y="2531"/>
                </a:lnTo>
                <a:close/>
                <a:moveTo>
                  <a:pt x="9393" y="1606"/>
                </a:moveTo>
                <a:lnTo>
                  <a:pt x="9344" y="1971"/>
                </a:lnTo>
                <a:lnTo>
                  <a:pt x="9320" y="2336"/>
                </a:lnTo>
                <a:lnTo>
                  <a:pt x="9296" y="3042"/>
                </a:lnTo>
                <a:lnTo>
                  <a:pt x="9150" y="4940"/>
                </a:lnTo>
                <a:lnTo>
                  <a:pt x="9004" y="6740"/>
                </a:lnTo>
                <a:lnTo>
                  <a:pt x="8931" y="7641"/>
                </a:lnTo>
                <a:lnTo>
                  <a:pt x="8833" y="8565"/>
                </a:lnTo>
                <a:lnTo>
                  <a:pt x="8055" y="8225"/>
                </a:lnTo>
                <a:lnTo>
                  <a:pt x="8128" y="7519"/>
                </a:lnTo>
                <a:lnTo>
                  <a:pt x="8176" y="6789"/>
                </a:lnTo>
                <a:lnTo>
                  <a:pt x="8201" y="6351"/>
                </a:lnTo>
                <a:lnTo>
                  <a:pt x="8274" y="5937"/>
                </a:lnTo>
                <a:lnTo>
                  <a:pt x="8347" y="5499"/>
                </a:lnTo>
                <a:lnTo>
                  <a:pt x="8420" y="5061"/>
                </a:lnTo>
                <a:lnTo>
                  <a:pt x="8590" y="3504"/>
                </a:lnTo>
                <a:lnTo>
                  <a:pt x="8687" y="2750"/>
                </a:lnTo>
                <a:lnTo>
                  <a:pt x="8736" y="2385"/>
                </a:lnTo>
                <a:lnTo>
                  <a:pt x="8736" y="1995"/>
                </a:lnTo>
                <a:lnTo>
                  <a:pt x="9077" y="1776"/>
                </a:lnTo>
                <a:lnTo>
                  <a:pt x="9393" y="1606"/>
                </a:lnTo>
                <a:close/>
                <a:moveTo>
                  <a:pt x="10123" y="1192"/>
                </a:moveTo>
                <a:lnTo>
                  <a:pt x="10074" y="1387"/>
                </a:lnTo>
                <a:lnTo>
                  <a:pt x="10050" y="1557"/>
                </a:lnTo>
                <a:lnTo>
                  <a:pt x="10026" y="1947"/>
                </a:lnTo>
                <a:lnTo>
                  <a:pt x="9977" y="2701"/>
                </a:lnTo>
                <a:lnTo>
                  <a:pt x="9807" y="4794"/>
                </a:lnTo>
                <a:lnTo>
                  <a:pt x="9734" y="5840"/>
                </a:lnTo>
                <a:lnTo>
                  <a:pt x="9685" y="6886"/>
                </a:lnTo>
                <a:lnTo>
                  <a:pt x="9661" y="7373"/>
                </a:lnTo>
                <a:lnTo>
                  <a:pt x="9612" y="7860"/>
                </a:lnTo>
                <a:lnTo>
                  <a:pt x="9563" y="8371"/>
                </a:lnTo>
                <a:lnTo>
                  <a:pt x="9539" y="8857"/>
                </a:lnTo>
                <a:lnTo>
                  <a:pt x="9028" y="8638"/>
                </a:lnTo>
                <a:lnTo>
                  <a:pt x="9271" y="6886"/>
                </a:lnTo>
                <a:lnTo>
                  <a:pt x="9369" y="6010"/>
                </a:lnTo>
                <a:lnTo>
                  <a:pt x="9442" y="5110"/>
                </a:lnTo>
                <a:lnTo>
                  <a:pt x="9563" y="3236"/>
                </a:lnTo>
                <a:lnTo>
                  <a:pt x="9636" y="2360"/>
                </a:lnTo>
                <a:lnTo>
                  <a:pt x="9636" y="1922"/>
                </a:lnTo>
                <a:lnTo>
                  <a:pt x="9612" y="1484"/>
                </a:lnTo>
                <a:lnTo>
                  <a:pt x="10123" y="1192"/>
                </a:lnTo>
                <a:close/>
                <a:moveTo>
                  <a:pt x="12751" y="1557"/>
                </a:moveTo>
                <a:lnTo>
                  <a:pt x="12945" y="1655"/>
                </a:lnTo>
                <a:lnTo>
                  <a:pt x="13408" y="1947"/>
                </a:lnTo>
                <a:lnTo>
                  <a:pt x="13335" y="2093"/>
                </a:lnTo>
                <a:lnTo>
                  <a:pt x="13310" y="2239"/>
                </a:lnTo>
                <a:lnTo>
                  <a:pt x="13286" y="2555"/>
                </a:lnTo>
                <a:lnTo>
                  <a:pt x="13286" y="3212"/>
                </a:lnTo>
                <a:lnTo>
                  <a:pt x="13286" y="4940"/>
                </a:lnTo>
                <a:lnTo>
                  <a:pt x="13286" y="5791"/>
                </a:lnTo>
                <a:lnTo>
                  <a:pt x="13335" y="6667"/>
                </a:lnTo>
                <a:lnTo>
                  <a:pt x="13383" y="7519"/>
                </a:lnTo>
                <a:lnTo>
                  <a:pt x="13505" y="8371"/>
                </a:lnTo>
                <a:lnTo>
                  <a:pt x="13505" y="8395"/>
                </a:lnTo>
                <a:lnTo>
                  <a:pt x="13554" y="8395"/>
                </a:lnTo>
                <a:lnTo>
                  <a:pt x="13554" y="8371"/>
                </a:lnTo>
                <a:lnTo>
                  <a:pt x="13602" y="7519"/>
                </a:lnTo>
                <a:lnTo>
                  <a:pt x="13602" y="6643"/>
                </a:lnTo>
                <a:lnTo>
                  <a:pt x="13602" y="4940"/>
                </a:lnTo>
                <a:lnTo>
                  <a:pt x="13602" y="3212"/>
                </a:lnTo>
                <a:lnTo>
                  <a:pt x="13651" y="2628"/>
                </a:lnTo>
                <a:lnTo>
                  <a:pt x="13651" y="2336"/>
                </a:lnTo>
                <a:lnTo>
                  <a:pt x="13627" y="2190"/>
                </a:lnTo>
                <a:lnTo>
                  <a:pt x="13602" y="2068"/>
                </a:lnTo>
                <a:lnTo>
                  <a:pt x="14235" y="2458"/>
                </a:lnTo>
                <a:lnTo>
                  <a:pt x="14162" y="3139"/>
                </a:lnTo>
                <a:lnTo>
                  <a:pt x="14113" y="3845"/>
                </a:lnTo>
                <a:lnTo>
                  <a:pt x="14089" y="5232"/>
                </a:lnTo>
                <a:lnTo>
                  <a:pt x="14065" y="6789"/>
                </a:lnTo>
                <a:lnTo>
                  <a:pt x="14089" y="7568"/>
                </a:lnTo>
                <a:lnTo>
                  <a:pt x="14113" y="8346"/>
                </a:lnTo>
                <a:lnTo>
                  <a:pt x="14113" y="8371"/>
                </a:lnTo>
                <a:lnTo>
                  <a:pt x="13627" y="8638"/>
                </a:lnTo>
                <a:lnTo>
                  <a:pt x="12945" y="9003"/>
                </a:lnTo>
                <a:lnTo>
                  <a:pt x="12945" y="9003"/>
                </a:lnTo>
                <a:lnTo>
                  <a:pt x="12970" y="7203"/>
                </a:lnTo>
                <a:lnTo>
                  <a:pt x="12970" y="5426"/>
                </a:lnTo>
                <a:lnTo>
                  <a:pt x="12945" y="4356"/>
                </a:lnTo>
                <a:lnTo>
                  <a:pt x="12897" y="3309"/>
                </a:lnTo>
                <a:lnTo>
                  <a:pt x="12872" y="2433"/>
                </a:lnTo>
                <a:lnTo>
                  <a:pt x="12824" y="1995"/>
                </a:lnTo>
                <a:lnTo>
                  <a:pt x="12751" y="1557"/>
                </a:lnTo>
                <a:close/>
                <a:moveTo>
                  <a:pt x="10780" y="803"/>
                </a:moveTo>
                <a:lnTo>
                  <a:pt x="10731" y="1241"/>
                </a:lnTo>
                <a:lnTo>
                  <a:pt x="10731" y="1679"/>
                </a:lnTo>
                <a:lnTo>
                  <a:pt x="10731" y="2555"/>
                </a:lnTo>
                <a:lnTo>
                  <a:pt x="10682" y="5037"/>
                </a:lnTo>
                <a:lnTo>
                  <a:pt x="10585" y="9246"/>
                </a:lnTo>
                <a:lnTo>
                  <a:pt x="9782" y="8930"/>
                </a:lnTo>
                <a:lnTo>
                  <a:pt x="9831" y="8517"/>
                </a:lnTo>
                <a:lnTo>
                  <a:pt x="9855" y="8103"/>
                </a:lnTo>
                <a:lnTo>
                  <a:pt x="9904" y="7276"/>
                </a:lnTo>
                <a:lnTo>
                  <a:pt x="10001" y="6229"/>
                </a:lnTo>
                <a:lnTo>
                  <a:pt x="10074" y="5183"/>
                </a:lnTo>
                <a:lnTo>
                  <a:pt x="10196" y="3090"/>
                </a:lnTo>
                <a:lnTo>
                  <a:pt x="10269" y="1947"/>
                </a:lnTo>
                <a:lnTo>
                  <a:pt x="10293" y="1533"/>
                </a:lnTo>
                <a:lnTo>
                  <a:pt x="10293" y="1314"/>
                </a:lnTo>
                <a:lnTo>
                  <a:pt x="10269" y="1119"/>
                </a:lnTo>
                <a:lnTo>
                  <a:pt x="10780" y="803"/>
                </a:lnTo>
                <a:close/>
                <a:moveTo>
                  <a:pt x="11996" y="1095"/>
                </a:moveTo>
                <a:lnTo>
                  <a:pt x="12653" y="1484"/>
                </a:lnTo>
                <a:lnTo>
                  <a:pt x="12605" y="1922"/>
                </a:lnTo>
                <a:lnTo>
                  <a:pt x="12605" y="2385"/>
                </a:lnTo>
                <a:lnTo>
                  <a:pt x="12629" y="3309"/>
                </a:lnTo>
                <a:lnTo>
                  <a:pt x="12678" y="5426"/>
                </a:lnTo>
                <a:lnTo>
                  <a:pt x="12726" y="7276"/>
                </a:lnTo>
                <a:lnTo>
                  <a:pt x="12751" y="9125"/>
                </a:lnTo>
                <a:lnTo>
                  <a:pt x="11996" y="9514"/>
                </a:lnTo>
                <a:lnTo>
                  <a:pt x="12094" y="8444"/>
                </a:lnTo>
                <a:lnTo>
                  <a:pt x="12142" y="7349"/>
                </a:lnTo>
                <a:lnTo>
                  <a:pt x="12167" y="6278"/>
                </a:lnTo>
                <a:lnTo>
                  <a:pt x="12142" y="5183"/>
                </a:lnTo>
                <a:lnTo>
                  <a:pt x="12094" y="2920"/>
                </a:lnTo>
                <a:lnTo>
                  <a:pt x="12118" y="2458"/>
                </a:lnTo>
                <a:lnTo>
                  <a:pt x="12118" y="1995"/>
                </a:lnTo>
                <a:lnTo>
                  <a:pt x="12118" y="1752"/>
                </a:lnTo>
                <a:lnTo>
                  <a:pt x="12118" y="1533"/>
                </a:lnTo>
                <a:lnTo>
                  <a:pt x="12069" y="1314"/>
                </a:lnTo>
                <a:lnTo>
                  <a:pt x="11996" y="1095"/>
                </a:lnTo>
                <a:close/>
                <a:moveTo>
                  <a:pt x="11291" y="609"/>
                </a:moveTo>
                <a:lnTo>
                  <a:pt x="11583" y="828"/>
                </a:lnTo>
                <a:lnTo>
                  <a:pt x="11923" y="1046"/>
                </a:lnTo>
                <a:lnTo>
                  <a:pt x="11850" y="1241"/>
                </a:lnTo>
                <a:lnTo>
                  <a:pt x="11826" y="1484"/>
                </a:lnTo>
                <a:lnTo>
                  <a:pt x="11802" y="1728"/>
                </a:lnTo>
                <a:lnTo>
                  <a:pt x="11826" y="1971"/>
                </a:lnTo>
                <a:lnTo>
                  <a:pt x="11899" y="2920"/>
                </a:lnTo>
                <a:lnTo>
                  <a:pt x="11899" y="3480"/>
                </a:lnTo>
                <a:lnTo>
                  <a:pt x="11899" y="4064"/>
                </a:lnTo>
                <a:lnTo>
                  <a:pt x="11875" y="5183"/>
                </a:lnTo>
                <a:lnTo>
                  <a:pt x="11777" y="7373"/>
                </a:lnTo>
                <a:lnTo>
                  <a:pt x="11753" y="8468"/>
                </a:lnTo>
                <a:lnTo>
                  <a:pt x="11729" y="9563"/>
                </a:lnTo>
                <a:lnTo>
                  <a:pt x="11753" y="9611"/>
                </a:lnTo>
                <a:lnTo>
                  <a:pt x="11753" y="9636"/>
                </a:lnTo>
                <a:lnTo>
                  <a:pt x="11704" y="9611"/>
                </a:lnTo>
                <a:lnTo>
                  <a:pt x="11193" y="9441"/>
                </a:lnTo>
                <a:lnTo>
                  <a:pt x="11266" y="5232"/>
                </a:lnTo>
                <a:lnTo>
                  <a:pt x="11315" y="2750"/>
                </a:lnTo>
                <a:lnTo>
                  <a:pt x="11364" y="1679"/>
                </a:lnTo>
                <a:lnTo>
                  <a:pt x="11364" y="1144"/>
                </a:lnTo>
                <a:lnTo>
                  <a:pt x="11339" y="876"/>
                </a:lnTo>
                <a:lnTo>
                  <a:pt x="11291" y="609"/>
                </a:lnTo>
                <a:close/>
                <a:moveTo>
                  <a:pt x="2604" y="5475"/>
                </a:moveTo>
                <a:lnTo>
                  <a:pt x="2701" y="5621"/>
                </a:lnTo>
                <a:lnTo>
                  <a:pt x="2823" y="5743"/>
                </a:lnTo>
                <a:lnTo>
                  <a:pt x="3091" y="5937"/>
                </a:lnTo>
                <a:lnTo>
                  <a:pt x="3577" y="6327"/>
                </a:lnTo>
                <a:lnTo>
                  <a:pt x="4113" y="6692"/>
                </a:lnTo>
                <a:lnTo>
                  <a:pt x="4672" y="7057"/>
                </a:lnTo>
                <a:lnTo>
                  <a:pt x="5256" y="7422"/>
                </a:lnTo>
                <a:lnTo>
                  <a:pt x="5840" y="7762"/>
                </a:lnTo>
                <a:lnTo>
                  <a:pt x="6424" y="8103"/>
                </a:lnTo>
                <a:lnTo>
                  <a:pt x="7422" y="8614"/>
                </a:lnTo>
                <a:lnTo>
                  <a:pt x="8468" y="9100"/>
                </a:lnTo>
                <a:lnTo>
                  <a:pt x="9515" y="9538"/>
                </a:lnTo>
                <a:lnTo>
                  <a:pt x="10561" y="9928"/>
                </a:lnTo>
                <a:lnTo>
                  <a:pt x="10561" y="10001"/>
                </a:lnTo>
                <a:lnTo>
                  <a:pt x="10585" y="10074"/>
                </a:lnTo>
                <a:lnTo>
                  <a:pt x="10609" y="10147"/>
                </a:lnTo>
                <a:lnTo>
                  <a:pt x="10634" y="10195"/>
                </a:lnTo>
                <a:lnTo>
                  <a:pt x="10682" y="10244"/>
                </a:lnTo>
                <a:lnTo>
                  <a:pt x="10536" y="10414"/>
                </a:lnTo>
                <a:lnTo>
                  <a:pt x="10390" y="10609"/>
                </a:lnTo>
                <a:lnTo>
                  <a:pt x="10245" y="10804"/>
                </a:lnTo>
                <a:lnTo>
                  <a:pt x="10123" y="11047"/>
                </a:lnTo>
                <a:lnTo>
                  <a:pt x="9928" y="11485"/>
                </a:lnTo>
                <a:lnTo>
                  <a:pt x="9734" y="11899"/>
                </a:lnTo>
                <a:lnTo>
                  <a:pt x="9223" y="12921"/>
                </a:lnTo>
                <a:lnTo>
                  <a:pt x="8979" y="13456"/>
                </a:lnTo>
                <a:lnTo>
                  <a:pt x="8785" y="13991"/>
                </a:lnTo>
                <a:lnTo>
                  <a:pt x="8420" y="13821"/>
                </a:lnTo>
                <a:lnTo>
                  <a:pt x="8055" y="13626"/>
                </a:lnTo>
                <a:lnTo>
                  <a:pt x="7787" y="13456"/>
                </a:lnTo>
                <a:lnTo>
                  <a:pt x="7519" y="13286"/>
                </a:lnTo>
                <a:lnTo>
                  <a:pt x="7008" y="12921"/>
                </a:lnTo>
                <a:lnTo>
                  <a:pt x="5889" y="12191"/>
                </a:lnTo>
                <a:lnTo>
                  <a:pt x="4770" y="11412"/>
                </a:lnTo>
                <a:lnTo>
                  <a:pt x="4210" y="11047"/>
                </a:lnTo>
                <a:lnTo>
                  <a:pt x="3650" y="10706"/>
                </a:lnTo>
                <a:lnTo>
                  <a:pt x="3091" y="10366"/>
                </a:lnTo>
                <a:lnTo>
                  <a:pt x="2482" y="10049"/>
                </a:lnTo>
                <a:lnTo>
                  <a:pt x="2069" y="9830"/>
                </a:lnTo>
                <a:lnTo>
                  <a:pt x="1631" y="9636"/>
                </a:lnTo>
                <a:lnTo>
                  <a:pt x="1169" y="9441"/>
                </a:lnTo>
                <a:lnTo>
                  <a:pt x="706" y="9295"/>
                </a:lnTo>
                <a:lnTo>
                  <a:pt x="1217" y="8322"/>
                </a:lnTo>
                <a:lnTo>
                  <a:pt x="1704" y="7324"/>
                </a:lnTo>
                <a:lnTo>
                  <a:pt x="2312" y="6132"/>
                </a:lnTo>
                <a:lnTo>
                  <a:pt x="2482" y="5816"/>
                </a:lnTo>
                <a:lnTo>
                  <a:pt x="2555" y="5645"/>
                </a:lnTo>
                <a:lnTo>
                  <a:pt x="2604" y="5475"/>
                </a:lnTo>
                <a:close/>
                <a:moveTo>
                  <a:pt x="19734" y="5597"/>
                </a:moveTo>
                <a:lnTo>
                  <a:pt x="19831" y="5840"/>
                </a:lnTo>
                <a:lnTo>
                  <a:pt x="19929" y="6083"/>
                </a:lnTo>
                <a:lnTo>
                  <a:pt x="20172" y="6546"/>
                </a:lnTo>
                <a:lnTo>
                  <a:pt x="20707" y="7470"/>
                </a:lnTo>
                <a:lnTo>
                  <a:pt x="20975" y="7933"/>
                </a:lnTo>
                <a:lnTo>
                  <a:pt x="21267" y="8395"/>
                </a:lnTo>
                <a:lnTo>
                  <a:pt x="21875" y="9295"/>
                </a:lnTo>
                <a:lnTo>
                  <a:pt x="20756" y="9757"/>
                </a:lnTo>
                <a:lnTo>
                  <a:pt x="19661" y="10244"/>
                </a:lnTo>
                <a:lnTo>
                  <a:pt x="18566" y="10779"/>
                </a:lnTo>
                <a:lnTo>
                  <a:pt x="17496" y="11339"/>
                </a:lnTo>
                <a:lnTo>
                  <a:pt x="16328" y="11972"/>
                </a:lnTo>
                <a:lnTo>
                  <a:pt x="15208" y="12653"/>
                </a:lnTo>
                <a:lnTo>
                  <a:pt x="14722" y="12945"/>
                </a:lnTo>
                <a:lnTo>
                  <a:pt x="14211" y="13261"/>
                </a:lnTo>
                <a:lnTo>
                  <a:pt x="13967" y="13432"/>
                </a:lnTo>
                <a:lnTo>
                  <a:pt x="13724" y="13602"/>
                </a:lnTo>
                <a:lnTo>
                  <a:pt x="13505" y="13821"/>
                </a:lnTo>
                <a:lnTo>
                  <a:pt x="13310" y="14016"/>
                </a:lnTo>
                <a:lnTo>
                  <a:pt x="13140" y="13675"/>
                </a:lnTo>
                <a:lnTo>
                  <a:pt x="12970" y="13334"/>
                </a:lnTo>
                <a:lnTo>
                  <a:pt x="12702" y="12799"/>
                </a:lnTo>
                <a:lnTo>
                  <a:pt x="12434" y="12239"/>
                </a:lnTo>
                <a:lnTo>
                  <a:pt x="11948" y="10998"/>
                </a:lnTo>
                <a:lnTo>
                  <a:pt x="11777" y="10609"/>
                </a:lnTo>
                <a:lnTo>
                  <a:pt x="11704" y="10414"/>
                </a:lnTo>
                <a:lnTo>
                  <a:pt x="11607" y="10244"/>
                </a:lnTo>
                <a:lnTo>
                  <a:pt x="11704" y="10220"/>
                </a:lnTo>
                <a:lnTo>
                  <a:pt x="11802" y="10171"/>
                </a:lnTo>
                <a:lnTo>
                  <a:pt x="11850" y="10098"/>
                </a:lnTo>
                <a:lnTo>
                  <a:pt x="11899" y="10001"/>
                </a:lnTo>
                <a:lnTo>
                  <a:pt x="12337" y="9830"/>
                </a:lnTo>
                <a:lnTo>
                  <a:pt x="12751" y="9660"/>
                </a:lnTo>
                <a:lnTo>
                  <a:pt x="12775" y="9684"/>
                </a:lnTo>
                <a:lnTo>
                  <a:pt x="12799" y="9709"/>
                </a:lnTo>
                <a:lnTo>
                  <a:pt x="12848" y="9733"/>
                </a:lnTo>
                <a:lnTo>
                  <a:pt x="12921" y="9709"/>
                </a:lnTo>
                <a:lnTo>
                  <a:pt x="12945" y="9684"/>
                </a:lnTo>
                <a:lnTo>
                  <a:pt x="12945" y="9636"/>
                </a:lnTo>
                <a:lnTo>
                  <a:pt x="12945" y="9563"/>
                </a:lnTo>
                <a:lnTo>
                  <a:pt x="13675" y="9198"/>
                </a:lnTo>
                <a:lnTo>
                  <a:pt x="14405" y="8809"/>
                </a:lnTo>
                <a:lnTo>
                  <a:pt x="15792" y="8006"/>
                </a:lnTo>
                <a:lnTo>
                  <a:pt x="16790" y="7422"/>
                </a:lnTo>
                <a:lnTo>
                  <a:pt x="17788" y="6838"/>
                </a:lnTo>
                <a:lnTo>
                  <a:pt x="18761" y="6229"/>
                </a:lnTo>
                <a:lnTo>
                  <a:pt x="19734" y="5597"/>
                </a:lnTo>
                <a:close/>
                <a:moveTo>
                  <a:pt x="19637" y="10950"/>
                </a:moveTo>
                <a:lnTo>
                  <a:pt x="19637" y="10974"/>
                </a:lnTo>
                <a:lnTo>
                  <a:pt x="19612" y="11461"/>
                </a:lnTo>
                <a:lnTo>
                  <a:pt x="19612" y="11947"/>
                </a:lnTo>
                <a:lnTo>
                  <a:pt x="19637" y="12921"/>
                </a:lnTo>
                <a:lnTo>
                  <a:pt x="19734" y="14892"/>
                </a:lnTo>
                <a:lnTo>
                  <a:pt x="19272" y="15111"/>
                </a:lnTo>
                <a:lnTo>
                  <a:pt x="18834" y="15378"/>
                </a:lnTo>
                <a:lnTo>
                  <a:pt x="17958" y="15938"/>
                </a:lnTo>
                <a:lnTo>
                  <a:pt x="16814" y="16619"/>
                </a:lnTo>
                <a:lnTo>
                  <a:pt x="15646" y="17300"/>
                </a:lnTo>
                <a:lnTo>
                  <a:pt x="13335" y="18663"/>
                </a:lnTo>
                <a:lnTo>
                  <a:pt x="12167" y="19344"/>
                </a:lnTo>
                <a:lnTo>
                  <a:pt x="11923" y="19490"/>
                </a:lnTo>
                <a:lnTo>
                  <a:pt x="11680" y="19661"/>
                </a:lnTo>
                <a:lnTo>
                  <a:pt x="11558" y="15013"/>
                </a:lnTo>
                <a:lnTo>
                  <a:pt x="11485" y="12507"/>
                </a:lnTo>
                <a:lnTo>
                  <a:pt x="11461" y="11388"/>
                </a:lnTo>
                <a:lnTo>
                  <a:pt x="11704" y="11947"/>
                </a:lnTo>
                <a:lnTo>
                  <a:pt x="11923" y="12458"/>
                </a:lnTo>
                <a:lnTo>
                  <a:pt x="12142" y="12994"/>
                </a:lnTo>
                <a:lnTo>
                  <a:pt x="12386" y="13578"/>
                </a:lnTo>
                <a:lnTo>
                  <a:pt x="12507" y="13870"/>
                </a:lnTo>
                <a:lnTo>
                  <a:pt x="12678" y="14137"/>
                </a:lnTo>
                <a:lnTo>
                  <a:pt x="12848" y="14381"/>
                </a:lnTo>
                <a:lnTo>
                  <a:pt x="13018" y="14600"/>
                </a:lnTo>
                <a:lnTo>
                  <a:pt x="13091" y="14648"/>
                </a:lnTo>
                <a:lnTo>
                  <a:pt x="13164" y="14673"/>
                </a:lnTo>
                <a:lnTo>
                  <a:pt x="13262" y="14673"/>
                </a:lnTo>
                <a:lnTo>
                  <a:pt x="13335" y="14624"/>
                </a:lnTo>
                <a:lnTo>
                  <a:pt x="13383" y="14575"/>
                </a:lnTo>
                <a:lnTo>
                  <a:pt x="13432" y="14527"/>
                </a:lnTo>
                <a:lnTo>
                  <a:pt x="13456" y="14429"/>
                </a:lnTo>
                <a:lnTo>
                  <a:pt x="13456" y="14356"/>
                </a:lnTo>
                <a:lnTo>
                  <a:pt x="13432" y="14308"/>
                </a:lnTo>
                <a:lnTo>
                  <a:pt x="13675" y="14210"/>
                </a:lnTo>
                <a:lnTo>
                  <a:pt x="13943" y="14113"/>
                </a:lnTo>
                <a:lnTo>
                  <a:pt x="14186" y="13991"/>
                </a:lnTo>
                <a:lnTo>
                  <a:pt x="14430" y="13845"/>
                </a:lnTo>
                <a:lnTo>
                  <a:pt x="14892" y="13529"/>
                </a:lnTo>
                <a:lnTo>
                  <a:pt x="15330" y="13237"/>
                </a:lnTo>
                <a:lnTo>
                  <a:pt x="16498" y="12580"/>
                </a:lnTo>
                <a:lnTo>
                  <a:pt x="17642" y="11923"/>
                </a:lnTo>
                <a:lnTo>
                  <a:pt x="18639" y="11412"/>
                </a:lnTo>
                <a:lnTo>
                  <a:pt x="19637" y="10950"/>
                </a:lnTo>
                <a:close/>
                <a:moveTo>
                  <a:pt x="2653" y="10755"/>
                </a:moveTo>
                <a:lnTo>
                  <a:pt x="3139" y="11047"/>
                </a:lnTo>
                <a:lnTo>
                  <a:pt x="3650" y="11363"/>
                </a:lnTo>
                <a:lnTo>
                  <a:pt x="4624" y="11996"/>
                </a:lnTo>
                <a:lnTo>
                  <a:pt x="5670" y="12702"/>
                </a:lnTo>
                <a:lnTo>
                  <a:pt x="6741" y="13359"/>
                </a:lnTo>
                <a:lnTo>
                  <a:pt x="7033" y="13529"/>
                </a:lnTo>
                <a:lnTo>
                  <a:pt x="7300" y="13675"/>
                </a:lnTo>
                <a:lnTo>
                  <a:pt x="7860" y="13967"/>
                </a:lnTo>
                <a:lnTo>
                  <a:pt x="8274" y="14186"/>
                </a:lnTo>
                <a:lnTo>
                  <a:pt x="8712" y="14381"/>
                </a:lnTo>
                <a:lnTo>
                  <a:pt x="8736" y="14454"/>
                </a:lnTo>
                <a:lnTo>
                  <a:pt x="8785" y="14502"/>
                </a:lnTo>
                <a:lnTo>
                  <a:pt x="8833" y="14551"/>
                </a:lnTo>
                <a:lnTo>
                  <a:pt x="8906" y="14575"/>
                </a:lnTo>
                <a:lnTo>
                  <a:pt x="8979" y="14600"/>
                </a:lnTo>
                <a:lnTo>
                  <a:pt x="9052" y="14575"/>
                </a:lnTo>
                <a:lnTo>
                  <a:pt x="9101" y="14551"/>
                </a:lnTo>
                <a:lnTo>
                  <a:pt x="9174" y="14478"/>
                </a:lnTo>
                <a:lnTo>
                  <a:pt x="9223" y="14429"/>
                </a:lnTo>
                <a:lnTo>
                  <a:pt x="9223" y="14356"/>
                </a:lnTo>
                <a:lnTo>
                  <a:pt x="9490" y="13821"/>
                </a:lnTo>
                <a:lnTo>
                  <a:pt x="9734" y="13286"/>
                </a:lnTo>
                <a:lnTo>
                  <a:pt x="9977" y="12726"/>
                </a:lnTo>
                <a:lnTo>
                  <a:pt x="10220" y="12166"/>
                </a:lnTo>
                <a:lnTo>
                  <a:pt x="10780" y="11047"/>
                </a:lnTo>
                <a:lnTo>
                  <a:pt x="10877" y="10828"/>
                </a:lnTo>
                <a:lnTo>
                  <a:pt x="10901" y="11582"/>
                </a:lnTo>
                <a:lnTo>
                  <a:pt x="10926" y="12312"/>
                </a:lnTo>
                <a:lnTo>
                  <a:pt x="10999" y="15013"/>
                </a:lnTo>
                <a:lnTo>
                  <a:pt x="11120" y="19807"/>
                </a:lnTo>
                <a:lnTo>
                  <a:pt x="11120" y="19807"/>
                </a:lnTo>
                <a:lnTo>
                  <a:pt x="9004" y="18687"/>
                </a:lnTo>
                <a:lnTo>
                  <a:pt x="6887" y="17568"/>
                </a:lnTo>
                <a:lnTo>
                  <a:pt x="4672" y="16400"/>
                </a:lnTo>
                <a:lnTo>
                  <a:pt x="3456" y="15768"/>
                </a:lnTo>
                <a:lnTo>
                  <a:pt x="3115" y="15597"/>
                </a:lnTo>
                <a:lnTo>
                  <a:pt x="2945" y="15524"/>
                </a:lnTo>
                <a:lnTo>
                  <a:pt x="2750" y="15451"/>
                </a:lnTo>
                <a:lnTo>
                  <a:pt x="2774" y="15159"/>
                </a:lnTo>
                <a:lnTo>
                  <a:pt x="2774" y="14867"/>
                </a:lnTo>
                <a:lnTo>
                  <a:pt x="2750" y="14283"/>
                </a:lnTo>
                <a:lnTo>
                  <a:pt x="2701" y="13675"/>
                </a:lnTo>
                <a:lnTo>
                  <a:pt x="2653" y="13091"/>
                </a:lnTo>
                <a:lnTo>
                  <a:pt x="2677" y="12507"/>
                </a:lnTo>
                <a:lnTo>
                  <a:pt x="2677" y="11923"/>
                </a:lnTo>
                <a:lnTo>
                  <a:pt x="2677" y="11339"/>
                </a:lnTo>
                <a:lnTo>
                  <a:pt x="2677" y="11047"/>
                </a:lnTo>
                <a:lnTo>
                  <a:pt x="2653" y="10755"/>
                </a:lnTo>
                <a:close/>
                <a:moveTo>
                  <a:pt x="11145" y="0"/>
                </a:moveTo>
                <a:lnTo>
                  <a:pt x="11047" y="25"/>
                </a:lnTo>
                <a:lnTo>
                  <a:pt x="10780" y="122"/>
                </a:lnTo>
                <a:lnTo>
                  <a:pt x="10512" y="268"/>
                </a:lnTo>
                <a:lnTo>
                  <a:pt x="9977" y="560"/>
                </a:lnTo>
                <a:lnTo>
                  <a:pt x="8979" y="1192"/>
                </a:lnTo>
                <a:lnTo>
                  <a:pt x="6643" y="2604"/>
                </a:lnTo>
                <a:lnTo>
                  <a:pt x="4478" y="3893"/>
                </a:lnTo>
                <a:lnTo>
                  <a:pt x="3310" y="4599"/>
                </a:lnTo>
                <a:lnTo>
                  <a:pt x="2920" y="4818"/>
                </a:lnTo>
                <a:lnTo>
                  <a:pt x="2750" y="4940"/>
                </a:lnTo>
                <a:lnTo>
                  <a:pt x="2604" y="5110"/>
                </a:lnTo>
                <a:lnTo>
                  <a:pt x="2555" y="5086"/>
                </a:lnTo>
                <a:lnTo>
                  <a:pt x="2507" y="5086"/>
                </a:lnTo>
                <a:lnTo>
                  <a:pt x="2337" y="5207"/>
                </a:lnTo>
                <a:lnTo>
                  <a:pt x="2191" y="5353"/>
                </a:lnTo>
                <a:lnTo>
                  <a:pt x="2093" y="5548"/>
                </a:lnTo>
                <a:lnTo>
                  <a:pt x="1996" y="5718"/>
                </a:lnTo>
                <a:lnTo>
                  <a:pt x="1680" y="6327"/>
                </a:lnTo>
                <a:lnTo>
                  <a:pt x="1363" y="6911"/>
                </a:lnTo>
                <a:lnTo>
                  <a:pt x="779" y="8054"/>
                </a:lnTo>
                <a:lnTo>
                  <a:pt x="195" y="9222"/>
                </a:lnTo>
                <a:lnTo>
                  <a:pt x="122" y="9222"/>
                </a:lnTo>
                <a:lnTo>
                  <a:pt x="74" y="9271"/>
                </a:lnTo>
                <a:lnTo>
                  <a:pt x="25" y="9319"/>
                </a:lnTo>
                <a:lnTo>
                  <a:pt x="1" y="9368"/>
                </a:lnTo>
                <a:lnTo>
                  <a:pt x="1" y="9417"/>
                </a:lnTo>
                <a:lnTo>
                  <a:pt x="25" y="9490"/>
                </a:lnTo>
                <a:lnTo>
                  <a:pt x="49" y="9538"/>
                </a:lnTo>
                <a:lnTo>
                  <a:pt x="98" y="9587"/>
                </a:lnTo>
                <a:lnTo>
                  <a:pt x="633" y="9855"/>
                </a:lnTo>
                <a:lnTo>
                  <a:pt x="1193" y="10098"/>
                </a:lnTo>
                <a:lnTo>
                  <a:pt x="1753" y="10317"/>
                </a:lnTo>
                <a:lnTo>
                  <a:pt x="2312" y="10585"/>
                </a:lnTo>
                <a:lnTo>
                  <a:pt x="2288" y="10585"/>
                </a:lnTo>
                <a:lnTo>
                  <a:pt x="2215" y="10877"/>
                </a:lnTo>
                <a:lnTo>
                  <a:pt x="2166" y="11193"/>
                </a:lnTo>
                <a:lnTo>
                  <a:pt x="2142" y="11509"/>
                </a:lnTo>
                <a:lnTo>
                  <a:pt x="2118" y="11826"/>
                </a:lnTo>
                <a:lnTo>
                  <a:pt x="2118" y="12483"/>
                </a:lnTo>
                <a:lnTo>
                  <a:pt x="2142" y="13091"/>
                </a:lnTo>
                <a:lnTo>
                  <a:pt x="2118" y="13724"/>
                </a:lnTo>
                <a:lnTo>
                  <a:pt x="2142" y="14356"/>
                </a:lnTo>
                <a:lnTo>
                  <a:pt x="2142" y="14697"/>
                </a:lnTo>
                <a:lnTo>
                  <a:pt x="2166" y="15013"/>
                </a:lnTo>
                <a:lnTo>
                  <a:pt x="2215" y="15305"/>
                </a:lnTo>
                <a:lnTo>
                  <a:pt x="2288" y="15622"/>
                </a:lnTo>
                <a:lnTo>
                  <a:pt x="2337" y="15695"/>
                </a:lnTo>
                <a:lnTo>
                  <a:pt x="2410" y="15768"/>
                </a:lnTo>
                <a:lnTo>
                  <a:pt x="2580" y="15768"/>
                </a:lnTo>
                <a:lnTo>
                  <a:pt x="2774" y="15914"/>
                </a:lnTo>
                <a:lnTo>
                  <a:pt x="2969" y="16060"/>
                </a:lnTo>
                <a:lnTo>
                  <a:pt x="3383" y="16303"/>
                </a:lnTo>
                <a:lnTo>
                  <a:pt x="3845" y="16498"/>
                </a:lnTo>
                <a:lnTo>
                  <a:pt x="4259" y="16717"/>
                </a:lnTo>
                <a:lnTo>
                  <a:pt x="6473" y="17884"/>
                </a:lnTo>
                <a:lnTo>
                  <a:pt x="8760" y="19125"/>
                </a:lnTo>
                <a:lnTo>
                  <a:pt x="9928" y="19734"/>
                </a:lnTo>
                <a:lnTo>
                  <a:pt x="11072" y="20318"/>
                </a:lnTo>
                <a:lnTo>
                  <a:pt x="11145" y="20342"/>
                </a:lnTo>
                <a:lnTo>
                  <a:pt x="11218" y="20415"/>
                </a:lnTo>
                <a:lnTo>
                  <a:pt x="11291" y="20464"/>
                </a:lnTo>
                <a:lnTo>
                  <a:pt x="11388" y="20512"/>
                </a:lnTo>
                <a:lnTo>
                  <a:pt x="11485" y="20488"/>
                </a:lnTo>
                <a:lnTo>
                  <a:pt x="11558" y="20464"/>
                </a:lnTo>
                <a:lnTo>
                  <a:pt x="11631" y="20415"/>
                </a:lnTo>
                <a:lnTo>
                  <a:pt x="11680" y="20342"/>
                </a:lnTo>
                <a:lnTo>
                  <a:pt x="11704" y="20220"/>
                </a:lnTo>
                <a:lnTo>
                  <a:pt x="11704" y="20074"/>
                </a:lnTo>
                <a:lnTo>
                  <a:pt x="11826" y="20026"/>
                </a:lnTo>
                <a:lnTo>
                  <a:pt x="11972" y="19977"/>
                </a:lnTo>
                <a:lnTo>
                  <a:pt x="12240" y="19831"/>
                </a:lnTo>
                <a:lnTo>
                  <a:pt x="13408" y="19174"/>
                </a:lnTo>
                <a:lnTo>
                  <a:pt x="15744" y="17836"/>
                </a:lnTo>
                <a:lnTo>
                  <a:pt x="18055" y="16498"/>
                </a:lnTo>
                <a:lnTo>
                  <a:pt x="18517" y="16254"/>
                </a:lnTo>
                <a:lnTo>
                  <a:pt x="18980" y="16011"/>
                </a:lnTo>
                <a:lnTo>
                  <a:pt x="19442" y="15768"/>
                </a:lnTo>
                <a:lnTo>
                  <a:pt x="19880" y="15476"/>
                </a:lnTo>
                <a:lnTo>
                  <a:pt x="19953" y="15524"/>
                </a:lnTo>
                <a:lnTo>
                  <a:pt x="20099" y="15524"/>
                </a:lnTo>
                <a:lnTo>
                  <a:pt x="20172" y="15500"/>
                </a:lnTo>
                <a:lnTo>
                  <a:pt x="20221" y="15451"/>
                </a:lnTo>
                <a:lnTo>
                  <a:pt x="20269" y="15403"/>
                </a:lnTo>
                <a:lnTo>
                  <a:pt x="20294" y="15330"/>
                </a:lnTo>
                <a:lnTo>
                  <a:pt x="20318" y="15257"/>
                </a:lnTo>
                <a:lnTo>
                  <a:pt x="20318" y="15135"/>
                </a:lnTo>
                <a:lnTo>
                  <a:pt x="20318" y="15086"/>
                </a:lnTo>
                <a:lnTo>
                  <a:pt x="20342" y="15013"/>
                </a:lnTo>
                <a:lnTo>
                  <a:pt x="20294" y="14892"/>
                </a:lnTo>
                <a:lnTo>
                  <a:pt x="20221" y="12921"/>
                </a:lnTo>
                <a:lnTo>
                  <a:pt x="20172" y="11947"/>
                </a:lnTo>
                <a:lnTo>
                  <a:pt x="20148" y="11461"/>
                </a:lnTo>
                <a:lnTo>
                  <a:pt x="20099" y="10974"/>
                </a:lnTo>
                <a:lnTo>
                  <a:pt x="20050" y="10852"/>
                </a:lnTo>
                <a:lnTo>
                  <a:pt x="19977" y="10779"/>
                </a:lnTo>
                <a:lnTo>
                  <a:pt x="21218" y="10244"/>
                </a:lnTo>
                <a:lnTo>
                  <a:pt x="22459" y="9684"/>
                </a:lnTo>
                <a:lnTo>
                  <a:pt x="22532" y="9636"/>
                </a:lnTo>
                <a:lnTo>
                  <a:pt x="22581" y="9587"/>
                </a:lnTo>
                <a:lnTo>
                  <a:pt x="22605" y="9490"/>
                </a:lnTo>
                <a:lnTo>
                  <a:pt x="22605" y="9417"/>
                </a:lnTo>
                <a:lnTo>
                  <a:pt x="22581" y="9344"/>
                </a:lnTo>
                <a:lnTo>
                  <a:pt x="22532" y="9271"/>
                </a:lnTo>
                <a:lnTo>
                  <a:pt x="22484" y="9198"/>
                </a:lnTo>
                <a:lnTo>
                  <a:pt x="22411" y="9173"/>
                </a:lnTo>
                <a:lnTo>
                  <a:pt x="21778" y="8200"/>
                </a:lnTo>
                <a:lnTo>
                  <a:pt x="21170" y="7203"/>
                </a:lnTo>
                <a:lnTo>
                  <a:pt x="20902" y="6740"/>
                </a:lnTo>
                <a:lnTo>
                  <a:pt x="20634" y="6229"/>
                </a:lnTo>
                <a:lnTo>
                  <a:pt x="20367" y="5767"/>
                </a:lnTo>
                <a:lnTo>
                  <a:pt x="20221" y="5524"/>
                </a:lnTo>
                <a:lnTo>
                  <a:pt x="20075" y="5305"/>
                </a:lnTo>
                <a:lnTo>
                  <a:pt x="20099" y="5232"/>
                </a:lnTo>
                <a:lnTo>
                  <a:pt x="20075" y="5159"/>
                </a:lnTo>
                <a:lnTo>
                  <a:pt x="20050" y="5086"/>
                </a:lnTo>
                <a:lnTo>
                  <a:pt x="20002" y="5013"/>
                </a:lnTo>
                <a:lnTo>
                  <a:pt x="19953" y="4964"/>
                </a:lnTo>
                <a:lnTo>
                  <a:pt x="19880" y="4940"/>
                </a:lnTo>
                <a:lnTo>
                  <a:pt x="19783" y="4940"/>
                </a:lnTo>
                <a:lnTo>
                  <a:pt x="19710" y="4988"/>
                </a:lnTo>
                <a:lnTo>
                  <a:pt x="19612" y="5037"/>
                </a:lnTo>
                <a:lnTo>
                  <a:pt x="19588" y="5013"/>
                </a:lnTo>
                <a:lnTo>
                  <a:pt x="19369" y="4842"/>
                </a:lnTo>
                <a:lnTo>
                  <a:pt x="19150" y="4696"/>
                </a:lnTo>
                <a:lnTo>
                  <a:pt x="18663" y="4404"/>
                </a:lnTo>
                <a:lnTo>
                  <a:pt x="17715" y="3845"/>
                </a:lnTo>
                <a:lnTo>
                  <a:pt x="15549" y="2579"/>
                </a:lnTo>
                <a:lnTo>
                  <a:pt x="14478" y="1922"/>
                </a:lnTo>
                <a:lnTo>
                  <a:pt x="13383" y="1290"/>
                </a:lnTo>
                <a:lnTo>
                  <a:pt x="12872" y="1022"/>
                </a:lnTo>
                <a:lnTo>
                  <a:pt x="12386" y="730"/>
                </a:lnTo>
                <a:lnTo>
                  <a:pt x="11875" y="438"/>
                </a:lnTo>
                <a:lnTo>
                  <a:pt x="11339" y="195"/>
                </a:lnTo>
                <a:lnTo>
                  <a:pt x="11315" y="98"/>
                </a:lnTo>
                <a:lnTo>
                  <a:pt x="11242" y="25"/>
                </a:lnTo>
                <a:lnTo>
                  <a:pt x="11145" y="0"/>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2" name="Google Shape;862;p48"/>
          <p:cNvSpPr/>
          <p:nvPr/>
        </p:nvSpPr>
        <p:spPr>
          <a:xfrm>
            <a:off x="3543483" y="2779477"/>
            <a:ext cx="209261" cy="341081"/>
          </a:xfrm>
          <a:custGeom>
            <a:avLst/>
            <a:gdLst/>
            <a:ahLst/>
            <a:cxnLst/>
            <a:rect l="l" t="t" r="r" b="b"/>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 name="Google Shape;436;p41"/>
          <p:cNvSpPr/>
          <p:nvPr/>
        </p:nvSpPr>
        <p:spPr>
          <a:xfrm>
            <a:off x="8231584" y="4738603"/>
            <a:ext cx="166328" cy="283468"/>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chemeClr val="accent4">
              <a:lumMod val="75000"/>
            </a:scheme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4" name="Google Shape;686;p64"/>
          <p:cNvSpPr/>
          <p:nvPr/>
        </p:nvSpPr>
        <p:spPr>
          <a:xfrm>
            <a:off x="3331875" y="815093"/>
            <a:ext cx="316239" cy="286088"/>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7364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00000000-1234-1234-1234-123412341234}" type="slidenum">
              <a:rPr lang="en" smtClean="0">
                <a:solidFill>
                  <a:srgbClr val="979CB8"/>
                </a:solidFill>
              </a:rPr>
              <a:pPr/>
              <a:t>15</a:t>
            </a:fld>
            <a:endParaRPr lang="en">
              <a:solidFill>
                <a:srgbClr val="979CB8"/>
              </a:solidFill>
            </a:endParaRPr>
          </a:p>
        </p:txBody>
      </p:sp>
      <p:sp>
        <p:nvSpPr>
          <p:cNvPr id="3" name="AutoShape 2" descr="https://www.grafuni.com/upload/news/1200x628/grafiker_nasil_olunur.webp"/>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6" name="Dikdörtgen 5"/>
          <p:cNvSpPr/>
          <p:nvPr/>
        </p:nvSpPr>
        <p:spPr>
          <a:xfrm>
            <a:off x="5759624" y="10583"/>
            <a:ext cx="3384376"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tr-TR" sz="3200" dirty="0">
                <a:latin typeface="Times New Roman" pitchFamily="18" charset="0"/>
                <a:cs typeface="Times New Roman" pitchFamily="18" charset="0"/>
              </a:rPr>
              <a:t>Sözel-Dilsel Zeka</a:t>
            </a:r>
          </a:p>
        </p:txBody>
      </p:sp>
      <p:sp>
        <p:nvSpPr>
          <p:cNvPr id="7" name="Dikdörtgen 6"/>
          <p:cNvSpPr/>
          <p:nvPr/>
        </p:nvSpPr>
        <p:spPr>
          <a:xfrm>
            <a:off x="6228184" y="1459229"/>
            <a:ext cx="2502024" cy="2031325"/>
          </a:xfrm>
          <a:prstGeom prst="rect">
            <a:avLst/>
          </a:prstGeom>
        </p:spPr>
        <p:txBody>
          <a:bodyPr wrap="square">
            <a:spAutoFit/>
          </a:bodyPr>
          <a:lstStyle/>
          <a:p>
            <a:r>
              <a:rPr lang="tr-TR" dirty="0" smtClean="0">
                <a:solidFill>
                  <a:schemeClr val="bg1"/>
                </a:solidFill>
                <a:latin typeface="Arial Black" panose="020B0A04020102020204" pitchFamily="34" charset="0"/>
              </a:rPr>
              <a:t>Şair</a:t>
            </a:r>
          </a:p>
          <a:p>
            <a:r>
              <a:rPr lang="tr-TR" dirty="0" smtClean="0">
                <a:solidFill>
                  <a:schemeClr val="bg1"/>
                </a:solidFill>
                <a:latin typeface="Arial Black" panose="020B0A04020102020204" pitchFamily="34" charset="0"/>
              </a:rPr>
              <a:t>Yazar</a:t>
            </a:r>
          </a:p>
          <a:p>
            <a:r>
              <a:rPr lang="tr-TR" dirty="0" smtClean="0">
                <a:solidFill>
                  <a:schemeClr val="bg1"/>
                </a:solidFill>
                <a:latin typeface="Arial Black" panose="020B0A04020102020204" pitchFamily="34" charset="0"/>
              </a:rPr>
              <a:t>Gazeteci</a:t>
            </a:r>
          </a:p>
          <a:p>
            <a:r>
              <a:rPr lang="tr-TR" dirty="0" smtClean="0">
                <a:solidFill>
                  <a:schemeClr val="bg1"/>
                </a:solidFill>
                <a:latin typeface="Arial Black" panose="020B0A04020102020204" pitchFamily="34" charset="0"/>
              </a:rPr>
              <a:t>Öğretmen</a:t>
            </a:r>
          </a:p>
          <a:p>
            <a:r>
              <a:rPr lang="tr-TR" dirty="0" smtClean="0">
                <a:solidFill>
                  <a:schemeClr val="bg1"/>
                </a:solidFill>
                <a:latin typeface="Arial Black" panose="020B0A04020102020204" pitchFamily="34" charset="0"/>
              </a:rPr>
              <a:t>Psikolog</a:t>
            </a:r>
          </a:p>
          <a:p>
            <a:r>
              <a:rPr lang="tr-TR" dirty="0" smtClean="0">
                <a:solidFill>
                  <a:schemeClr val="bg1"/>
                </a:solidFill>
                <a:latin typeface="Arial Black" panose="020B0A04020102020204" pitchFamily="34" charset="0"/>
              </a:rPr>
              <a:t>Psikolojik Danışman</a:t>
            </a:r>
            <a:endParaRPr lang="tr-TR"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414764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820" y="0"/>
            <a:ext cx="7057976" cy="6858000"/>
          </a:xfrm>
          <a:prstGeom prst="rect">
            <a:avLst/>
          </a:prstGeom>
          <a:ln>
            <a:noFill/>
          </a:ln>
          <a:effectLst>
            <a:softEdge rad="112500"/>
          </a:effectLst>
        </p:spPr>
      </p:pic>
      <p:sp>
        <p:nvSpPr>
          <p:cNvPr id="3" name="Dikdörtgen 2"/>
          <p:cNvSpPr/>
          <p:nvPr/>
        </p:nvSpPr>
        <p:spPr>
          <a:xfrm>
            <a:off x="0" y="1"/>
            <a:ext cx="5123518" cy="584775"/>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tr-TR" sz="3200" dirty="0">
                <a:latin typeface="Times New Roman" pitchFamily="18" charset="0"/>
                <a:cs typeface="Times New Roman" pitchFamily="18" charset="0"/>
              </a:rPr>
              <a:t>Mantıksal-Matematiksel Zeka</a:t>
            </a:r>
          </a:p>
        </p:txBody>
      </p:sp>
      <p:sp>
        <p:nvSpPr>
          <p:cNvPr id="4" name="Dikdörtgen 3"/>
          <p:cNvSpPr/>
          <p:nvPr/>
        </p:nvSpPr>
        <p:spPr>
          <a:xfrm>
            <a:off x="251520" y="1508787"/>
            <a:ext cx="2627784" cy="3139321"/>
          </a:xfrm>
          <a:prstGeom prst="rect">
            <a:avLst/>
          </a:prstGeom>
        </p:spPr>
        <p:txBody>
          <a:bodyPr wrap="square">
            <a:spAutoFit/>
          </a:bodyPr>
          <a:lstStyle/>
          <a:p>
            <a:r>
              <a:rPr lang="tr-TR" dirty="0">
                <a:latin typeface="Arial Black" panose="020B0A04020102020204" pitchFamily="34" charset="0"/>
              </a:rPr>
              <a:t>Matematik Öğretmeni </a:t>
            </a:r>
            <a:endParaRPr lang="tr-TR" dirty="0" smtClean="0">
              <a:latin typeface="Arial Black" panose="020B0A04020102020204" pitchFamily="34" charset="0"/>
            </a:endParaRPr>
          </a:p>
          <a:p>
            <a:r>
              <a:rPr lang="tr-TR" dirty="0" smtClean="0">
                <a:latin typeface="Arial Black" panose="020B0A04020102020204" pitchFamily="34" charset="0"/>
              </a:rPr>
              <a:t>Mantık Bilimciler</a:t>
            </a:r>
          </a:p>
          <a:p>
            <a:r>
              <a:rPr lang="tr-TR" dirty="0">
                <a:latin typeface="Arial Black" panose="020B0A04020102020204" pitchFamily="34" charset="0"/>
              </a:rPr>
              <a:t>Mühendisler </a:t>
            </a:r>
            <a:endParaRPr lang="tr-TR" dirty="0" smtClean="0">
              <a:latin typeface="Arial Black" panose="020B0A04020102020204" pitchFamily="34" charset="0"/>
            </a:endParaRPr>
          </a:p>
          <a:p>
            <a:r>
              <a:rPr lang="tr-TR" dirty="0" smtClean="0">
                <a:latin typeface="Arial Black" panose="020B0A04020102020204" pitchFamily="34" charset="0"/>
              </a:rPr>
              <a:t>Felsefeci</a:t>
            </a:r>
          </a:p>
          <a:p>
            <a:r>
              <a:rPr lang="tr-TR" dirty="0" smtClean="0">
                <a:latin typeface="Arial Black" panose="020B0A04020102020204" pitchFamily="34" charset="0"/>
              </a:rPr>
              <a:t>Ekonomist</a:t>
            </a:r>
          </a:p>
          <a:p>
            <a:r>
              <a:rPr lang="tr-TR" dirty="0" smtClean="0">
                <a:latin typeface="Arial Black" panose="020B0A04020102020204" pitchFamily="34" charset="0"/>
              </a:rPr>
              <a:t>Muhasebeci</a:t>
            </a:r>
          </a:p>
          <a:p>
            <a:r>
              <a:rPr lang="tr-TR" dirty="0">
                <a:latin typeface="Arial Black" panose="020B0A04020102020204" pitchFamily="34" charset="0"/>
              </a:rPr>
              <a:t>Bilim İnsanları</a:t>
            </a:r>
          </a:p>
          <a:p>
            <a:r>
              <a:rPr lang="tr-TR" dirty="0" smtClean="0">
                <a:latin typeface="Arial Black" panose="020B0A04020102020204" pitchFamily="34" charset="0"/>
              </a:rPr>
              <a:t>Bilgisayar Programcısı</a:t>
            </a:r>
          </a:p>
          <a:p>
            <a:endParaRPr lang="tr-TR" dirty="0">
              <a:latin typeface="Arial Black" panose="020B0A04020102020204" pitchFamily="34" charset="0"/>
            </a:endParaRPr>
          </a:p>
        </p:txBody>
      </p:sp>
    </p:spTree>
    <p:extLst>
      <p:ext uri="{BB962C8B-B14F-4D97-AF65-F5344CB8AC3E}">
        <p14:creationId xmlns:p14="http://schemas.microsoft.com/office/powerpoint/2010/main" val="978333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1"/>
          <p:cNvSpPr txBox="1">
            <a:spLocks noGrp="1"/>
          </p:cNvSpPr>
          <p:nvPr>
            <p:ph type="sldNum" sz="quarter" idx="12"/>
          </p:nvPr>
        </p:nvSpPr>
        <p:spPr>
          <a:xfrm>
            <a:off x="8480584" y="6231535"/>
            <a:ext cx="548700" cy="524800"/>
          </a:xfrm>
          <a:prstGeom prst="rect">
            <a:avLst/>
          </a:prstGeom>
        </p:spPr>
        <p:txBody>
          <a:bodyPr spcFirstLastPara="1" wrap="square" lIns="91425" tIns="91425" rIns="91425" bIns="91425" anchor="ctr" anchorCtr="0">
            <a:noAutofit/>
          </a:bodyPr>
          <a:lstStyle/>
          <a:p>
            <a:fld id="{00000000-1234-1234-1234-123412341234}" type="slidenum">
              <a:rPr lang="en">
                <a:solidFill>
                  <a:srgbClr val="FFFFFF"/>
                </a:solidFill>
              </a:rPr>
              <a:pPr/>
              <a:t>17</a:t>
            </a:fld>
            <a:endParaRPr>
              <a:solidFill>
                <a:srgbClr val="FFFFFF"/>
              </a:solidFill>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63" y="0"/>
            <a:ext cx="7679754" cy="6858000"/>
          </a:xfrm>
          <a:prstGeom prst="rect">
            <a:avLst/>
          </a:prstGeom>
          <a:ln>
            <a:noFill/>
          </a:ln>
          <a:effectLst>
            <a:softEdge rad="112500"/>
          </a:effectLst>
        </p:spPr>
      </p:pic>
      <p:sp>
        <p:nvSpPr>
          <p:cNvPr id="3" name="Dikdörtgen 2"/>
          <p:cNvSpPr/>
          <p:nvPr/>
        </p:nvSpPr>
        <p:spPr>
          <a:xfrm>
            <a:off x="2785471" y="1"/>
            <a:ext cx="468052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tr-TR" sz="3200" dirty="0">
                <a:latin typeface="Times New Roman" pitchFamily="18" charset="0"/>
                <a:cs typeface="Times New Roman" pitchFamily="18" charset="0"/>
              </a:rPr>
              <a:t>Uzamsal Zeka</a:t>
            </a:r>
          </a:p>
        </p:txBody>
      </p:sp>
      <p:sp>
        <p:nvSpPr>
          <p:cNvPr id="4" name="Dikdörtgen 3"/>
          <p:cNvSpPr/>
          <p:nvPr/>
        </p:nvSpPr>
        <p:spPr>
          <a:xfrm>
            <a:off x="5474412" y="4005064"/>
            <a:ext cx="2337949" cy="2031325"/>
          </a:xfrm>
          <a:prstGeom prst="rect">
            <a:avLst/>
          </a:prstGeom>
        </p:spPr>
        <p:txBody>
          <a:bodyPr wrap="square">
            <a:spAutoFit/>
          </a:bodyPr>
          <a:lstStyle/>
          <a:p>
            <a:r>
              <a:rPr lang="tr-TR" dirty="0" smtClean="0">
                <a:latin typeface="Arial Black" panose="020B0A04020102020204" pitchFamily="34" charset="0"/>
              </a:rPr>
              <a:t>İç Mimar</a:t>
            </a:r>
          </a:p>
          <a:p>
            <a:r>
              <a:rPr lang="tr-TR" dirty="0" smtClean="0">
                <a:latin typeface="Arial Black" panose="020B0A04020102020204" pitchFamily="34" charset="0"/>
              </a:rPr>
              <a:t>Heykeltıraş</a:t>
            </a:r>
          </a:p>
          <a:p>
            <a:r>
              <a:rPr lang="tr-TR" dirty="0">
                <a:latin typeface="Arial Black" panose="020B0A04020102020204" pitchFamily="34" charset="0"/>
              </a:rPr>
              <a:t>Grafik Tasarımı </a:t>
            </a:r>
            <a:endParaRPr lang="tr-TR" dirty="0" smtClean="0">
              <a:latin typeface="Arial Black" panose="020B0A04020102020204" pitchFamily="34" charset="0"/>
            </a:endParaRPr>
          </a:p>
          <a:p>
            <a:r>
              <a:rPr lang="tr-TR" dirty="0" smtClean="0">
                <a:latin typeface="Arial Black" panose="020B0A04020102020204" pitchFamily="34" charset="0"/>
              </a:rPr>
              <a:t>Görsel Tasarımcı</a:t>
            </a:r>
          </a:p>
          <a:p>
            <a:r>
              <a:rPr lang="tr-TR" dirty="0" smtClean="0">
                <a:latin typeface="Arial Black" panose="020B0A04020102020204" pitchFamily="34" charset="0"/>
              </a:rPr>
              <a:t>Harita Mühendisi </a:t>
            </a:r>
          </a:p>
          <a:p>
            <a:r>
              <a:rPr lang="tr-TR" dirty="0" smtClean="0">
                <a:latin typeface="Arial Black" panose="020B0A04020102020204" pitchFamily="34" charset="0"/>
              </a:rPr>
              <a:t>Ressam</a:t>
            </a:r>
          </a:p>
          <a:p>
            <a:r>
              <a:rPr lang="tr-TR" dirty="0" smtClean="0">
                <a:latin typeface="Arial Black" panose="020B0A04020102020204" pitchFamily="34" charset="0"/>
              </a:rPr>
              <a:t>Mimar</a:t>
            </a:r>
            <a:endParaRPr lang="tr-TR" dirty="0">
              <a:latin typeface="Arial Black" panose="020B0A04020102020204" pitchFamily="34" charset="0"/>
            </a:endParaRPr>
          </a:p>
        </p:txBody>
      </p:sp>
    </p:spTree>
    <p:extLst>
      <p:ext uri="{BB962C8B-B14F-4D97-AF65-F5344CB8AC3E}">
        <p14:creationId xmlns:p14="http://schemas.microsoft.com/office/powerpoint/2010/main" val="509835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0"/>
            <a:ext cx="9180512" cy="6858000"/>
          </a:xfrm>
          <a:prstGeom prst="rect">
            <a:avLst/>
          </a:prstGeom>
        </p:spPr>
      </p:pic>
      <p:sp>
        <p:nvSpPr>
          <p:cNvPr id="3" name="Dikdörtgen 2"/>
          <p:cNvSpPr/>
          <p:nvPr/>
        </p:nvSpPr>
        <p:spPr>
          <a:xfrm>
            <a:off x="-36512" y="1"/>
            <a:ext cx="3897221" cy="52322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tr-TR" sz="2800" dirty="0" smtClean="0">
                <a:latin typeface="Times New Roman" pitchFamily="18" charset="0"/>
                <a:cs typeface="Times New Roman" pitchFamily="18" charset="0"/>
              </a:rPr>
              <a:t>Bedensel-</a:t>
            </a:r>
            <a:r>
              <a:rPr lang="tr-TR" sz="2800" dirty="0" err="1" smtClean="0">
                <a:latin typeface="Times New Roman" pitchFamily="18" charset="0"/>
                <a:cs typeface="Times New Roman" pitchFamily="18" charset="0"/>
              </a:rPr>
              <a:t>Kinestetik</a:t>
            </a:r>
            <a:r>
              <a:rPr lang="tr-TR" sz="2800" dirty="0" smtClean="0">
                <a:latin typeface="Times New Roman" pitchFamily="18" charset="0"/>
                <a:cs typeface="Times New Roman" pitchFamily="18" charset="0"/>
              </a:rPr>
              <a:t> Zeka</a:t>
            </a:r>
            <a:endParaRPr lang="tr-TR" sz="2800" dirty="0">
              <a:latin typeface="Times New Roman" pitchFamily="18" charset="0"/>
              <a:cs typeface="Times New Roman" pitchFamily="18" charset="0"/>
            </a:endParaRPr>
          </a:p>
        </p:txBody>
      </p:sp>
      <p:sp>
        <p:nvSpPr>
          <p:cNvPr id="4" name="Dikdörtgen 3"/>
          <p:cNvSpPr/>
          <p:nvPr/>
        </p:nvSpPr>
        <p:spPr>
          <a:xfrm>
            <a:off x="247312" y="1508787"/>
            <a:ext cx="4572000" cy="2215991"/>
          </a:xfrm>
          <a:prstGeom prst="rect">
            <a:avLst/>
          </a:prstGeom>
        </p:spPr>
        <p:txBody>
          <a:bodyPr>
            <a:spAutoFit/>
          </a:bodyPr>
          <a:lstStyle/>
          <a:p>
            <a:r>
              <a:rPr lang="tr-TR" dirty="0" smtClean="0">
                <a:solidFill>
                  <a:schemeClr val="bg2">
                    <a:lumMod val="25000"/>
                  </a:schemeClr>
                </a:solidFill>
                <a:latin typeface="Arial Black" panose="020B0A04020102020204" pitchFamily="34" charset="0"/>
              </a:rPr>
              <a:t> </a:t>
            </a:r>
          </a:p>
          <a:p>
            <a:r>
              <a:rPr lang="tr-TR" sz="2000" dirty="0" smtClean="0">
                <a:solidFill>
                  <a:schemeClr val="bg2">
                    <a:lumMod val="25000"/>
                  </a:schemeClr>
                </a:solidFill>
                <a:latin typeface="Arial Black" panose="020B0A04020102020204" pitchFamily="34" charset="0"/>
              </a:rPr>
              <a:t>Oyuncu</a:t>
            </a:r>
          </a:p>
          <a:p>
            <a:r>
              <a:rPr lang="tr-TR" sz="2000" dirty="0" smtClean="0">
                <a:solidFill>
                  <a:schemeClr val="bg2">
                    <a:lumMod val="25000"/>
                  </a:schemeClr>
                </a:solidFill>
                <a:latin typeface="Arial Black" panose="020B0A04020102020204" pitchFamily="34" charset="0"/>
              </a:rPr>
              <a:t>Sporcular</a:t>
            </a:r>
          </a:p>
          <a:p>
            <a:r>
              <a:rPr lang="tr-TR" sz="2000" dirty="0" smtClean="0">
                <a:solidFill>
                  <a:schemeClr val="bg2">
                    <a:lumMod val="25000"/>
                  </a:schemeClr>
                </a:solidFill>
                <a:latin typeface="Arial Black" panose="020B0A04020102020204" pitchFamily="34" charset="0"/>
              </a:rPr>
              <a:t>Dansçılar</a:t>
            </a:r>
          </a:p>
          <a:p>
            <a:r>
              <a:rPr lang="tr-TR" sz="2000" dirty="0" smtClean="0">
                <a:solidFill>
                  <a:schemeClr val="bg2">
                    <a:lumMod val="25000"/>
                  </a:schemeClr>
                </a:solidFill>
                <a:latin typeface="Arial Black" panose="020B0A04020102020204" pitchFamily="34" charset="0"/>
              </a:rPr>
              <a:t>Cerrahlar</a:t>
            </a:r>
          </a:p>
          <a:p>
            <a:r>
              <a:rPr lang="tr-TR" sz="2000" dirty="0">
                <a:solidFill>
                  <a:schemeClr val="bg2">
                    <a:lumMod val="25000"/>
                  </a:schemeClr>
                </a:solidFill>
                <a:latin typeface="Arial Black" panose="020B0A04020102020204" pitchFamily="34" charset="0"/>
              </a:rPr>
              <a:t>Film </a:t>
            </a:r>
            <a:r>
              <a:rPr lang="tr-TR" sz="2000" dirty="0" smtClean="0">
                <a:solidFill>
                  <a:schemeClr val="bg2">
                    <a:lumMod val="25000"/>
                  </a:schemeClr>
                </a:solidFill>
                <a:latin typeface="Arial Black" panose="020B0A04020102020204" pitchFamily="34" charset="0"/>
              </a:rPr>
              <a:t>Yönetmeni</a:t>
            </a:r>
            <a:endParaRPr lang="tr-TR" sz="2000" dirty="0">
              <a:solidFill>
                <a:schemeClr val="bg2">
                  <a:lumMod val="25000"/>
                </a:schemeClr>
              </a:solidFill>
              <a:latin typeface="Arial Black" panose="020B0A04020102020204" pitchFamily="34" charset="0"/>
            </a:endParaRPr>
          </a:p>
          <a:p>
            <a:r>
              <a:rPr lang="tr-TR" sz="2000" dirty="0" smtClean="0">
                <a:solidFill>
                  <a:schemeClr val="bg2">
                    <a:lumMod val="25000"/>
                  </a:schemeClr>
                </a:solidFill>
                <a:latin typeface="Arial Black" panose="020B0A04020102020204" pitchFamily="34" charset="0"/>
              </a:rPr>
              <a:t>Zanaatkarlar</a:t>
            </a:r>
            <a:endParaRPr lang="tr-TR" sz="20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3640604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8520" y="0"/>
            <a:ext cx="7715250" cy="6858000"/>
          </a:xfrm>
          <a:prstGeom prst="rect">
            <a:avLst/>
          </a:prstGeom>
          <a:ln>
            <a:noFill/>
          </a:ln>
          <a:effectLst>
            <a:softEdge rad="112500"/>
          </a:effectLst>
        </p:spPr>
      </p:pic>
      <p:sp>
        <p:nvSpPr>
          <p:cNvPr id="4" name="Dikdörtgen 3"/>
          <p:cNvSpPr/>
          <p:nvPr/>
        </p:nvSpPr>
        <p:spPr>
          <a:xfrm>
            <a:off x="2532019" y="1"/>
            <a:ext cx="3913251" cy="584775"/>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tr-TR" sz="3200" dirty="0">
                <a:latin typeface="Times New Roman" pitchFamily="18" charset="0"/>
                <a:cs typeface="Times New Roman" pitchFamily="18" charset="0"/>
              </a:rPr>
              <a:t>Müziksel-Ritmik Zeka</a:t>
            </a:r>
          </a:p>
        </p:txBody>
      </p:sp>
      <p:sp>
        <p:nvSpPr>
          <p:cNvPr id="5" name="Dikdörtgen 4"/>
          <p:cNvSpPr/>
          <p:nvPr/>
        </p:nvSpPr>
        <p:spPr>
          <a:xfrm>
            <a:off x="7020273" y="1988840"/>
            <a:ext cx="1994457" cy="2308324"/>
          </a:xfrm>
          <a:prstGeom prst="rect">
            <a:avLst/>
          </a:prstGeom>
        </p:spPr>
        <p:txBody>
          <a:bodyPr wrap="none">
            <a:spAutoFit/>
          </a:bodyPr>
          <a:lstStyle/>
          <a:p>
            <a:r>
              <a:rPr lang="nb-NO" sz="2400" dirty="0" smtClean="0">
                <a:solidFill>
                  <a:srgbClr val="FFC000"/>
                </a:solidFill>
              </a:rPr>
              <a:t>Bestekar </a:t>
            </a:r>
            <a:endParaRPr lang="tr-TR" sz="2400" dirty="0" smtClean="0">
              <a:solidFill>
                <a:srgbClr val="FFC000"/>
              </a:solidFill>
            </a:endParaRPr>
          </a:p>
          <a:p>
            <a:r>
              <a:rPr lang="nb-NO" sz="2400" dirty="0" smtClean="0">
                <a:solidFill>
                  <a:srgbClr val="FFC000"/>
                </a:solidFill>
              </a:rPr>
              <a:t>Piyanist </a:t>
            </a:r>
            <a:endParaRPr lang="tr-TR" sz="2400" dirty="0" smtClean="0">
              <a:solidFill>
                <a:srgbClr val="FFC000"/>
              </a:solidFill>
            </a:endParaRPr>
          </a:p>
          <a:p>
            <a:r>
              <a:rPr lang="nb-NO" sz="2400" dirty="0" smtClean="0">
                <a:solidFill>
                  <a:srgbClr val="FFC000"/>
                </a:solidFill>
              </a:rPr>
              <a:t>Gitarist </a:t>
            </a:r>
            <a:endParaRPr lang="tr-TR" sz="2400" dirty="0" smtClean="0">
              <a:solidFill>
                <a:srgbClr val="FFC000"/>
              </a:solidFill>
            </a:endParaRPr>
          </a:p>
          <a:p>
            <a:r>
              <a:rPr lang="nb-NO" sz="2400" dirty="0" smtClean="0">
                <a:solidFill>
                  <a:srgbClr val="FFC000"/>
                </a:solidFill>
              </a:rPr>
              <a:t>Vokalist </a:t>
            </a:r>
            <a:endParaRPr lang="tr-TR" sz="2400" dirty="0" smtClean="0">
              <a:solidFill>
                <a:srgbClr val="FFC000"/>
              </a:solidFill>
            </a:endParaRPr>
          </a:p>
          <a:p>
            <a:r>
              <a:rPr lang="nb-NO" sz="2400" dirty="0" smtClean="0">
                <a:solidFill>
                  <a:srgbClr val="FFC000"/>
                </a:solidFill>
              </a:rPr>
              <a:t>Baterist </a:t>
            </a:r>
            <a:endParaRPr lang="tr-TR" sz="2400" dirty="0" smtClean="0">
              <a:solidFill>
                <a:srgbClr val="FFC000"/>
              </a:solidFill>
            </a:endParaRPr>
          </a:p>
          <a:p>
            <a:r>
              <a:rPr lang="tr-TR" sz="2400" dirty="0" smtClean="0">
                <a:solidFill>
                  <a:srgbClr val="FFC000"/>
                </a:solidFill>
              </a:rPr>
              <a:t>Ses Mühendisi</a:t>
            </a:r>
          </a:p>
        </p:txBody>
      </p:sp>
    </p:spTree>
    <p:extLst>
      <p:ext uri="{BB962C8B-B14F-4D97-AF65-F5344CB8AC3E}">
        <p14:creationId xmlns:p14="http://schemas.microsoft.com/office/powerpoint/2010/main" val="1473550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a:bodyPr>
          <a:lstStyle/>
          <a:p>
            <a:endParaRPr lang="tr-TR" sz="2000" b="0" dirty="0" smtClean="0">
              <a:latin typeface="Times New Roman" pitchFamily="18" charset="0"/>
              <a:cs typeface="Times New Roman" pitchFamily="18" charset="0"/>
            </a:endParaRPr>
          </a:p>
          <a:p>
            <a:endParaRPr lang="tr-TR" sz="2000" b="0" dirty="0">
              <a:latin typeface="Times New Roman" pitchFamily="18" charset="0"/>
              <a:cs typeface="Times New Roman" pitchFamily="18" charset="0"/>
            </a:endParaRPr>
          </a:p>
          <a:p>
            <a:endParaRPr lang="tr-TR" sz="2000" b="0" dirty="0" smtClean="0">
              <a:latin typeface="Times New Roman" pitchFamily="18" charset="0"/>
              <a:cs typeface="Times New Roman" pitchFamily="18" charset="0"/>
            </a:endParaRPr>
          </a:p>
          <a:p>
            <a:endParaRPr lang="tr-TR" sz="2000" b="0" dirty="0">
              <a:latin typeface="Times New Roman" pitchFamily="18" charset="0"/>
              <a:cs typeface="Times New Roman" pitchFamily="18" charset="0"/>
            </a:endParaRPr>
          </a:p>
          <a:p>
            <a:r>
              <a:rPr lang="tr-TR" sz="2000" b="0" dirty="0" smtClean="0">
                <a:latin typeface="Times New Roman" pitchFamily="18" charset="0"/>
                <a:cs typeface="Times New Roman" pitchFamily="18" charset="0"/>
              </a:rPr>
              <a:t>Belli bir eğitim ile kazanılan, sistemli bilgi ve becerilere dayalı, insanlara yararlı mal üretmek, hizmet vermek ve karşılığında para kazanmak için yapılan, kuralları belirlenmiş işe </a:t>
            </a:r>
            <a:r>
              <a:rPr lang="tr-TR" sz="2000" b="0" dirty="0" smtClean="0">
                <a:solidFill>
                  <a:srgbClr val="FF0000"/>
                </a:solidFill>
                <a:latin typeface="Times New Roman" pitchFamily="18" charset="0"/>
                <a:cs typeface="Times New Roman" pitchFamily="18" charset="0"/>
              </a:rPr>
              <a:t>meslek</a:t>
            </a:r>
            <a:r>
              <a:rPr lang="tr-TR" sz="2000" b="0" dirty="0" smtClean="0">
                <a:latin typeface="Times New Roman" pitchFamily="18" charset="0"/>
                <a:cs typeface="Times New Roman" pitchFamily="18" charset="0"/>
              </a:rPr>
              <a:t> denir.</a:t>
            </a:r>
          </a:p>
          <a:p>
            <a:endParaRPr lang="tr-TR" sz="2000" b="0" dirty="0">
              <a:latin typeface="Times New Roman" pitchFamily="18" charset="0"/>
              <a:cs typeface="Times New Roman" pitchFamily="18" charset="0"/>
            </a:endParaRPr>
          </a:p>
        </p:txBody>
      </p:sp>
      <p:sp>
        <p:nvSpPr>
          <p:cNvPr id="5" name="Dikdörtgen Belirtme Çizgisi 4"/>
          <p:cNvSpPr/>
          <p:nvPr/>
        </p:nvSpPr>
        <p:spPr>
          <a:xfrm>
            <a:off x="2483768" y="260648"/>
            <a:ext cx="3816424" cy="1368152"/>
          </a:xfrm>
          <a:prstGeom prst="wedgeRect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3600" dirty="0" smtClean="0">
                <a:latin typeface="Algerian" pitchFamily="82" charset="0"/>
                <a:ea typeface="MingLiU-ExtB" pitchFamily="18" charset="-120"/>
              </a:rPr>
              <a:t>MESLEK NEDİR</a:t>
            </a:r>
            <a:r>
              <a:rPr lang="tr-TR" sz="3600" dirty="0">
                <a:latin typeface="Algerian" pitchFamily="82" charset="0"/>
                <a:ea typeface="MingLiU-ExtB" pitchFamily="18" charset="-12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26401" y="0"/>
            <a:ext cx="8225818" cy="6858000"/>
          </a:xfrm>
          <a:prstGeom prst="rect">
            <a:avLst/>
          </a:prstGeom>
          <a:ln>
            <a:noFill/>
          </a:ln>
          <a:effectLst>
            <a:softEdge rad="112500"/>
          </a:effectLst>
        </p:spPr>
      </p:pic>
      <p:sp>
        <p:nvSpPr>
          <p:cNvPr id="3" name="Dikdörtgen 2"/>
          <p:cNvSpPr/>
          <p:nvPr/>
        </p:nvSpPr>
        <p:spPr>
          <a:xfrm>
            <a:off x="2627784" y="164638"/>
            <a:ext cx="3292889"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tr-TR" sz="2800" dirty="0">
                <a:latin typeface="Times New Roman" pitchFamily="18" charset="0"/>
                <a:cs typeface="Times New Roman" pitchFamily="18" charset="0"/>
              </a:rPr>
              <a:t>İçsel-İçe Dönük Zeka</a:t>
            </a:r>
          </a:p>
        </p:txBody>
      </p:sp>
      <p:sp>
        <p:nvSpPr>
          <p:cNvPr id="4" name="Dikdörtgen 3"/>
          <p:cNvSpPr/>
          <p:nvPr/>
        </p:nvSpPr>
        <p:spPr>
          <a:xfrm>
            <a:off x="107504" y="1028733"/>
            <a:ext cx="2736304" cy="3046988"/>
          </a:xfrm>
          <a:prstGeom prst="rect">
            <a:avLst/>
          </a:prstGeom>
        </p:spPr>
        <p:txBody>
          <a:bodyPr wrap="square">
            <a:spAutoFit/>
          </a:bodyPr>
          <a:lstStyle/>
          <a:p>
            <a:r>
              <a:rPr lang="tr-TR" sz="2400" dirty="0" smtClean="0">
                <a:solidFill>
                  <a:schemeClr val="accent5">
                    <a:lumMod val="75000"/>
                  </a:schemeClr>
                </a:solidFill>
              </a:rPr>
              <a:t>Yazar</a:t>
            </a:r>
          </a:p>
          <a:p>
            <a:r>
              <a:rPr lang="tr-TR" sz="2400" dirty="0" smtClean="0">
                <a:solidFill>
                  <a:schemeClr val="accent5">
                    <a:lumMod val="75000"/>
                  </a:schemeClr>
                </a:solidFill>
              </a:rPr>
              <a:t>Felsefeci</a:t>
            </a:r>
          </a:p>
          <a:p>
            <a:r>
              <a:rPr lang="tr-TR" sz="2400" dirty="0" smtClean="0">
                <a:solidFill>
                  <a:schemeClr val="accent5">
                    <a:lumMod val="75000"/>
                  </a:schemeClr>
                </a:solidFill>
              </a:rPr>
              <a:t>Dini lider</a:t>
            </a:r>
          </a:p>
          <a:p>
            <a:r>
              <a:rPr lang="tr-TR" sz="2400" dirty="0" smtClean="0">
                <a:solidFill>
                  <a:schemeClr val="accent5">
                    <a:lumMod val="75000"/>
                  </a:schemeClr>
                </a:solidFill>
              </a:rPr>
              <a:t>Psikoterapist</a:t>
            </a:r>
            <a:endParaRPr lang="tr-TR" sz="2400" dirty="0">
              <a:solidFill>
                <a:schemeClr val="accent5">
                  <a:lumMod val="75000"/>
                </a:schemeClr>
              </a:solidFill>
            </a:endParaRPr>
          </a:p>
          <a:p>
            <a:r>
              <a:rPr lang="tr-TR" sz="2400" dirty="0" smtClean="0">
                <a:solidFill>
                  <a:schemeClr val="accent5">
                    <a:lumMod val="75000"/>
                  </a:schemeClr>
                </a:solidFill>
              </a:rPr>
              <a:t>Psikolog</a:t>
            </a:r>
          </a:p>
          <a:p>
            <a:r>
              <a:rPr lang="tr-TR" sz="2400" dirty="0" smtClean="0">
                <a:solidFill>
                  <a:schemeClr val="accent5">
                    <a:lumMod val="75000"/>
                  </a:schemeClr>
                </a:solidFill>
              </a:rPr>
              <a:t>Psikolojik Danışman</a:t>
            </a:r>
          </a:p>
          <a:p>
            <a:r>
              <a:rPr lang="tr-TR" sz="2400" dirty="0" smtClean="0">
                <a:solidFill>
                  <a:schemeClr val="accent5">
                    <a:lumMod val="75000"/>
                  </a:schemeClr>
                </a:solidFill>
              </a:rPr>
              <a:t>İş İnsanı</a:t>
            </a:r>
          </a:p>
          <a:p>
            <a:endParaRPr lang="tr-TR" sz="2400" dirty="0">
              <a:solidFill>
                <a:schemeClr val="accent5">
                  <a:lumMod val="75000"/>
                </a:schemeClr>
              </a:solidFill>
            </a:endParaRPr>
          </a:p>
        </p:txBody>
      </p:sp>
    </p:spTree>
    <p:extLst>
      <p:ext uri="{BB962C8B-B14F-4D97-AF65-F5344CB8AC3E}">
        <p14:creationId xmlns:p14="http://schemas.microsoft.com/office/powerpoint/2010/main" val="4231296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7475"/>
            <a:ext cx="9144000" cy="4083051"/>
          </a:xfrm>
          <a:prstGeom prst="roundRect">
            <a:avLst>
              <a:gd name="adj" fmla="val 8594"/>
            </a:avLst>
          </a:prstGeom>
          <a:solidFill>
            <a:srgbClr val="FFFFFF">
              <a:shade val="85000"/>
            </a:srgbClr>
          </a:solidFill>
          <a:ln>
            <a:noFill/>
          </a:ln>
          <a:effectLst/>
        </p:spPr>
      </p:pic>
      <p:sp>
        <p:nvSpPr>
          <p:cNvPr id="3" name="Dikdörtgen 2"/>
          <p:cNvSpPr/>
          <p:nvPr/>
        </p:nvSpPr>
        <p:spPr>
          <a:xfrm>
            <a:off x="2195736" y="272305"/>
            <a:ext cx="4604146" cy="58477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tr-TR" sz="3200" dirty="0" smtClean="0">
                <a:latin typeface="Arial" panose="020B0604020202020204" pitchFamily="34" charset="0"/>
                <a:cs typeface="Arial" panose="020B0604020202020204" pitchFamily="34" charset="0"/>
              </a:rPr>
              <a:t>Kişilerarası-Sosyal </a:t>
            </a:r>
            <a:r>
              <a:rPr lang="tr-TR" sz="3200" dirty="0">
                <a:latin typeface="Arial" panose="020B0604020202020204" pitchFamily="34" charset="0"/>
                <a:cs typeface="Arial" panose="020B0604020202020204" pitchFamily="34" charset="0"/>
              </a:rPr>
              <a:t>Zeka</a:t>
            </a:r>
          </a:p>
        </p:txBody>
      </p:sp>
      <p:sp>
        <p:nvSpPr>
          <p:cNvPr id="4" name="Dikdörtgen 3"/>
          <p:cNvSpPr/>
          <p:nvPr/>
        </p:nvSpPr>
        <p:spPr>
          <a:xfrm>
            <a:off x="1287738" y="5733256"/>
            <a:ext cx="6596630" cy="923330"/>
          </a:xfrm>
          <a:prstGeom prst="rect">
            <a:avLst/>
          </a:prstGeom>
        </p:spPr>
        <p:txBody>
          <a:bodyPr wrap="square">
            <a:spAutoFit/>
          </a:bodyPr>
          <a:lstStyle/>
          <a:p>
            <a:r>
              <a:rPr lang="tr-TR" dirty="0">
                <a:latin typeface="Arial Black" panose="020B0A04020102020204" pitchFamily="34" charset="0"/>
              </a:rPr>
              <a:t>Halkla </a:t>
            </a:r>
            <a:r>
              <a:rPr lang="tr-TR" dirty="0" smtClean="0">
                <a:latin typeface="Arial Black" panose="020B0A04020102020204" pitchFamily="34" charset="0"/>
              </a:rPr>
              <a:t>ilişkiler		Mümessillik		Satış Elemanı 	  	      Turist rehberi 	         Emlakçı</a:t>
            </a:r>
            <a:endParaRPr lang="tr-TR" dirty="0">
              <a:latin typeface="Arial Black" panose="020B0A04020102020204" pitchFamily="34" charset="0"/>
            </a:endParaRPr>
          </a:p>
        </p:txBody>
      </p:sp>
    </p:spTree>
    <p:extLst>
      <p:ext uri="{BB962C8B-B14F-4D97-AF65-F5344CB8AC3E}">
        <p14:creationId xmlns:p14="http://schemas.microsoft.com/office/powerpoint/2010/main" val="218529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1043608" y="260649"/>
            <a:ext cx="2271776" cy="584775"/>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tr-TR" sz="3200" dirty="0">
                <a:latin typeface="Times New Roman" pitchFamily="18" charset="0"/>
                <a:cs typeface="Times New Roman" pitchFamily="18" charset="0"/>
              </a:rPr>
              <a:t>Doğa Zekası</a:t>
            </a:r>
          </a:p>
        </p:txBody>
      </p:sp>
      <p:sp>
        <p:nvSpPr>
          <p:cNvPr id="5" name="Dikdörtgen 4"/>
          <p:cNvSpPr/>
          <p:nvPr/>
        </p:nvSpPr>
        <p:spPr>
          <a:xfrm>
            <a:off x="5148064" y="548680"/>
            <a:ext cx="3744416" cy="2308324"/>
          </a:xfrm>
          <a:prstGeom prst="rect">
            <a:avLst/>
          </a:prstGeom>
        </p:spPr>
        <p:txBody>
          <a:bodyPr wrap="square">
            <a:spAutoFit/>
          </a:bodyPr>
          <a:lstStyle/>
          <a:p>
            <a:r>
              <a:rPr lang="tr-TR" dirty="0">
                <a:latin typeface="Arial Black" panose="020B0A04020102020204" pitchFamily="34" charset="0"/>
              </a:rPr>
              <a:t>Botanik ve </a:t>
            </a:r>
            <a:r>
              <a:rPr lang="tr-TR" dirty="0" smtClean="0">
                <a:latin typeface="Arial Black" panose="020B0A04020102020204" pitchFamily="34" charset="0"/>
              </a:rPr>
              <a:t>zooloji</a:t>
            </a:r>
          </a:p>
          <a:p>
            <a:r>
              <a:rPr lang="tr-TR" dirty="0" smtClean="0">
                <a:latin typeface="Arial Black" panose="020B0A04020102020204" pitchFamily="34" charset="0"/>
              </a:rPr>
              <a:t>Veteriner Hekim</a:t>
            </a:r>
          </a:p>
          <a:p>
            <a:r>
              <a:rPr lang="tr-TR" dirty="0" smtClean="0">
                <a:latin typeface="Arial Black" panose="020B0A04020102020204" pitchFamily="34" charset="0"/>
              </a:rPr>
              <a:t>Böcek bilimi</a:t>
            </a:r>
          </a:p>
          <a:p>
            <a:r>
              <a:rPr lang="tr-TR" dirty="0">
                <a:latin typeface="Arial Black" panose="020B0A04020102020204" pitchFamily="34" charset="0"/>
              </a:rPr>
              <a:t>D</a:t>
            </a:r>
            <a:r>
              <a:rPr lang="tr-TR" dirty="0" smtClean="0">
                <a:latin typeface="Arial Black" panose="020B0A04020102020204" pitchFamily="34" charset="0"/>
              </a:rPr>
              <a:t>enizcilik </a:t>
            </a:r>
          </a:p>
          <a:p>
            <a:r>
              <a:rPr lang="tr-TR" dirty="0" smtClean="0">
                <a:latin typeface="Arial Black" panose="020B0A04020102020204" pitchFamily="34" charset="0"/>
              </a:rPr>
              <a:t>Arkeolog </a:t>
            </a:r>
            <a:endParaRPr lang="tr-TR" dirty="0">
              <a:latin typeface="Arial Black" panose="020B0A04020102020204" pitchFamily="34" charset="0"/>
            </a:endParaRPr>
          </a:p>
          <a:p>
            <a:r>
              <a:rPr lang="tr-TR" dirty="0" smtClean="0">
                <a:latin typeface="Arial Black" panose="020B0A04020102020204" pitchFamily="34" charset="0"/>
              </a:rPr>
              <a:t>Kaşif</a:t>
            </a:r>
          </a:p>
          <a:p>
            <a:r>
              <a:rPr lang="tr-TR" dirty="0" smtClean="0">
                <a:latin typeface="Arial Black" panose="020B0A04020102020204" pitchFamily="34" charset="0"/>
              </a:rPr>
              <a:t>Çiçekçi</a:t>
            </a:r>
          </a:p>
          <a:p>
            <a:r>
              <a:rPr lang="tr-TR" dirty="0">
                <a:latin typeface="Arial Black" panose="020B0A04020102020204" pitchFamily="34" charset="0"/>
              </a:rPr>
              <a:t>A</a:t>
            </a:r>
            <a:r>
              <a:rPr lang="tr-TR" dirty="0" smtClean="0">
                <a:latin typeface="Arial Black" panose="020B0A04020102020204" pitchFamily="34" charset="0"/>
              </a:rPr>
              <a:t>ktar</a:t>
            </a:r>
            <a:endParaRPr lang="tr-TR" dirty="0">
              <a:latin typeface="Arial Black" panose="020B0A04020102020204" pitchFamily="34" charset="0"/>
            </a:endParaRPr>
          </a:p>
        </p:txBody>
      </p:sp>
    </p:spTree>
    <p:extLst>
      <p:ext uri="{BB962C8B-B14F-4D97-AF65-F5344CB8AC3E}">
        <p14:creationId xmlns:p14="http://schemas.microsoft.com/office/powerpoint/2010/main" val="2453842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latin typeface="Times New Roman" pitchFamily="18" charset="0"/>
                <a:cs typeface="Times New Roman" pitchFamily="18" charset="0"/>
              </a:rPr>
              <a:t>İLGİ</a:t>
            </a:r>
            <a:endParaRPr lang="tr-TR" dirty="0">
              <a:latin typeface="Times New Roman" pitchFamily="18" charset="0"/>
              <a:cs typeface="Times New Roman" pitchFamily="18" charset="0"/>
            </a:endParaRPr>
          </a:p>
        </p:txBody>
      </p:sp>
      <p:sp>
        <p:nvSpPr>
          <p:cNvPr id="3" name="İçerik Yer Tutucusu 2"/>
          <p:cNvSpPr>
            <a:spLocks noGrp="1"/>
          </p:cNvSpPr>
          <p:nvPr>
            <p:ph idx="1"/>
          </p:nvPr>
        </p:nvSpPr>
        <p:spPr>
          <a:xfrm>
            <a:off x="822960" y="1100628"/>
            <a:ext cx="7565464" cy="3912548"/>
          </a:xfrm>
        </p:spPr>
        <p:txBody>
          <a:bodyPr>
            <a:noAutofit/>
          </a:bodyPr>
          <a:lstStyle/>
          <a:p>
            <a:r>
              <a:rPr lang="tr-TR" sz="1800" b="0" dirty="0">
                <a:latin typeface="Times New Roman" pitchFamily="18" charset="0"/>
                <a:cs typeface="Times New Roman" pitchFamily="18" charset="0"/>
              </a:rPr>
              <a:t>Bireyin bir faaliyetten hoşlanma ve haz alma (doyum sağlama); faaliyeti sevip -sevmeme; derecesidir.</a:t>
            </a:r>
          </a:p>
          <a:p>
            <a:endParaRPr lang="tr-TR" sz="1800" b="0" dirty="0">
              <a:latin typeface="Times New Roman" pitchFamily="18" charset="0"/>
              <a:cs typeface="Times New Roman" pitchFamily="18" charset="0"/>
            </a:endParaRPr>
          </a:p>
          <a:p>
            <a:r>
              <a:rPr lang="tr-TR" sz="1800" b="0" dirty="0">
                <a:latin typeface="Times New Roman" pitchFamily="18" charset="0"/>
                <a:cs typeface="Times New Roman" pitchFamily="18" charset="0"/>
              </a:rPr>
              <a:t>Herhangi bir aktiviteyi isteyerek, zevk alarak </a:t>
            </a:r>
            <a:r>
              <a:rPr lang="tr-TR" sz="1800" b="0" dirty="0" smtClean="0">
                <a:latin typeface="Times New Roman" pitchFamily="18" charset="0"/>
                <a:cs typeface="Times New Roman" pitchFamily="18" charset="0"/>
              </a:rPr>
              <a:t>yapıyorsak, bir çok </a:t>
            </a:r>
            <a:r>
              <a:rPr lang="tr-TR" sz="1800" b="0" dirty="0">
                <a:latin typeface="Times New Roman" pitchFamily="18" charset="0"/>
                <a:cs typeface="Times New Roman" pitchFamily="18" charset="0"/>
              </a:rPr>
              <a:t>faaliyet arasından belirli birkaç faaliyeti sıklıkla tercih ediyorsak bu aktiviteler ve faaliyetlere ilgi duyuyoruz demektir.</a:t>
            </a:r>
          </a:p>
          <a:p>
            <a:endParaRPr lang="tr-TR" sz="1800" b="0" dirty="0">
              <a:latin typeface="Times New Roman" pitchFamily="18" charset="0"/>
              <a:cs typeface="Times New Roman" pitchFamily="18" charset="0"/>
            </a:endParaRPr>
          </a:p>
          <a:p>
            <a:r>
              <a:rPr lang="tr-TR" sz="1800" b="0" dirty="0">
                <a:latin typeface="Times New Roman" pitchFamily="18" charset="0"/>
                <a:cs typeface="Times New Roman" pitchFamily="18" charset="0"/>
              </a:rPr>
              <a:t>Örneğin, boş zamanımızda yapılabilecek onlarca uğraşı arasından sıklıkla şiir ezberleyip, kitap okuyorsak edebiyata ilgi duyuyoruz demektir</a:t>
            </a:r>
            <a:r>
              <a:rPr lang="tr-TR" sz="1800" b="0" dirty="0" smtClean="0">
                <a:latin typeface="Times New Roman" pitchFamily="18" charset="0"/>
                <a:cs typeface="Times New Roman" pitchFamily="18" charset="0"/>
              </a:rPr>
              <a:t>.</a:t>
            </a:r>
            <a:endParaRPr lang="tr-TR" sz="1800" b="0" dirty="0">
              <a:latin typeface="Times New Roman" pitchFamily="18" charset="0"/>
              <a:cs typeface="Times New Roman" pitchFamily="18" charset="0"/>
            </a:endParaRPr>
          </a:p>
          <a:p>
            <a:r>
              <a:rPr lang="tr-TR" sz="1800" b="0" dirty="0">
                <a:solidFill>
                  <a:srgbClr val="FFC000"/>
                </a:solidFill>
                <a:latin typeface="Times New Roman" pitchFamily="18" charset="0"/>
                <a:cs typeface="Times New Roman" pitchFamily="18" charset="0"/>
              </a:rPr>
              <a:t>NELERİ YAPMAKTAN HOŞLANIRIM? </a:t>
            </a:r>
            <a:r>
              <a:rPr lang="tr-TR" sz="1800" b="0" dirty="0" smtClean="0">
                <a:solidFill>
                  <a:srgbClr val="FFC000"/>
                </a:solidFill>
                <a:latin typeface="Times New Roman" pitchFamily="18" charset="0"/>
                <a:cs typeface="Times New Roman" pitchFamily="18" charset="0"/>
              </a:rPr>
              <a:t> </a:t>
            </a:r>
            <a:r>
              <a:rPr lang="tr-TR" sz="1800" b="0" dirty="0">
                <a:solidFill>
                  <a:srgbClr val="FFC000"/>
                </a:solidFill>
                <a:latin typeface="Times New Roman" pitchFamily="18" charset="0"/>
                <a:cs typeface="Times New Roman" pitchFamily="18" charset="0"/>
              </a:rPr>
              <a:t>NELERİ SIKLIKLA YAPARIM? </a:t>
            </a:r>
            <a:r>
              <a:rPr lang="tr-TR" sz="1800" b="0" dirty="0">
                <a:latin typeface="Times New Roman" pitchFamily="18" charset="0"/>
                <a:cs typeface="Times New Roman" pitchFamily="18" charset="0"/>
              </a:rPr>
              <a:t>soruları, ilgi duyulan alanların anlaşılabilmesi, keşfedilebilmesi için sorulabilir.</a:t>
            </a:r>
          </a:p>
          <a:p>
            <a:endParaRPr lang="tr-TR" sz="1800" b="0" dirty="0">
              <a:latin typeface="Times New Roman" pitchFamily="18" charset="0"/>
              <a:cs typeface="Times New Roman" pitchFamily="18" charset="0"/>
            </a:endParaRPr>
          </a:p>
        </p:txBody>
      </p:sp>
    </p:spTree>
    <p:extLst>
      <p:ext uri="{BB962C8B-B14F-4D97-AF65-F5344CB8AC3E}">
        <p14:creationId xmlns:p14="http://schemas.microsoft.com/office/powerpoint/2010/main" val="23035400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sz="1800" b="0" dirty="0">
                <a:latin typeface="Times New Roman" pitchFamily="18" charset="0"/>
                <a:cs typeface="Times New Roman" pitchFamily="18" charset="0"/>
              </a:rPr>
              <a:t>İkna ilgisi</a:t>
            </a:r>
          </a:p>
          <a:p>
            <a:r>
              <a:rPr lang="tr-TR" sz="1800" b="0" dirty="0">
                <a:latin typeface="Times New Roman" pitchFamily="18" charset="0"/>
                <a:cs typeface="Times New Roman" pitchFamily="18" charset="0"/>
              </a:rPr>
              <a:t>Ticaret ilgisi</a:t>
            </a:r>
          </a:p>
          <a:p>
            <a:r>
              <a:rPr lang="tr-TR" sz="1800" b="0" dirty="0">
                <a:latin typeface="Times New Roman" pitchFamily="18" charset="0"/>
                <a:cs typeface="Times New Roman" pitchFamily="18" charset="0"/>
              </a:rPr>
              <a:t>Temel Bilimler İlgisi</a:t>
            </a:r>
          </a:p>
          <a:p>
            <a:r>
              <a:rPr lang="tr-TR" sz="1800" b="0" dirty="0">
                <a:latin typeface="Times New Roman" pitchFamily="18" charset="0"/>
                <a:cs typeface="Times New Roman" pitchFamily="18" charset="0"/>
              </a:rPr>
              <a:t>Sosyal Bilimler İlgisi</a:t>
            </a:r>
          </a:p>
          <a:p>
            <a:r>
              <a:rPr lang="tr-TR" sz="1800" b="0" dirty="0">
                <a:latin typeface="Times New Roman" pitchFamily="18" charset="0"/>
                <a:cs typeface="Times New Roman" pitchFamily="18" charset="0"/>
              </a:rPr>
              <a:t>Mekanik ilgisi</a:t>
            </a:r>
          </a:p>
          <a:p>
            <a:r>
              <a:rPr lang="tr-TR" sz="1800" b="0" dirty="0">
                <a:latin typeface="Times New Roman" pitchFamily="18" charset="0"/>
                <a:cs typeface="Times New Roman" pitchFamily="18" charset="0"/>
              </a:rPr>
              <a:t>İş Ayrıntıları İlgisi </a:t>
            </a:r>
          </a:p>
          <a:p>
            <a:r>
              <a:rPr lang="tr-TR" sz="1800" b="0" dirty="0">
                <a:latin typeface="Times New Roman" pitchFamily="18" charset="0"/>
                <a:cs typeface="Times New Roman" pitchFamily="18" charset="0"/>
              </a:rPr>
              <a:t>Edebiyat İlgisi</a:t>
            </a:r>
          </a:p>
          <a:p>
            <a:r>
              <a:rPr lang="tr-TR" sz="1800" b="0" dirty="0">
                <a:latin typeface="Times New Roman" pitchFamily="18" charset="0"/>
                <a:cs typeface="Times New Roman" pitchFamily="18" charset="0"/>
              </a:rPr>
              <a:t>Güzel Sanatlar İlgisi</a:t>
            </a:r>
          </a:p>
          <a:p>
            <a:r>
              <a:rPr lang="tr-TR" sz="1800" b="0" dirty="0">
                <a:latin typeface="Times New Roman" pitchFamily="18" charset="0"/>
                <a:cs typeface="Times New Roman" pitchFamily="18" charset="0"/>
              </a:rPr>
              <a:t>Müzik İlgisi</a:t>
            </a:r>
          </a:p>
          <a:p>
            <a:r>
              <a:rPr lang="tr-TR" sz="1800" b="0" dirty="0">
                <a:latin typeface="Times New Roman" pitchFamily="18" charset="0"/>
                <a:cs typeface="Times New Roman" pitchFamily="18" charset="0"/>
              </a:rPr>
              <a:t>Sosyal Yardım İlgisi</a:t>
            </a:r>
          </a:p>
          <a:p>
            <a:endParaRPr lang="tr-TR" sz="1800" b="0" dirty="0">
              <a:latin typeface="Times New Roman" pitchFamily="18" charset="0"/>
              <a:cs typeface="Times New Roman" pitchFamily="18" charset="0"/>
            </a:endParaRPr>
          </a:p>
        </p:txBody>
      </p:sp>
    </p:spTree>
    <p:extLst>
      <p:ext uri="{BB962C8B-B14F-4D97-AF65-F5344CB8AC3E}">
        <p14:creationId xmlns:p14="http://schemas.microsoft.com/office/powerpoint/2010/main" val="19106310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43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196571" y="1100138"/>
            <a:ext cx="4773082" cy="357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097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b="1" dirty="0" smtClean="0">
                <a:latin typeface="Times New Roman" pitchFamily="18" charset="0"/>
                <a:cs typeface="Times New Roman" pitchFamily="18" charset="0"/>
              </a:rPr>
              <a:t>MESLEK DEĞERLERİ</a:t>
            </a:r>
            <a:endParaRPr lang="tr-TR" b="1" dirty="0">
              <a:latin typeface="Times New Roman" pitchFamily="18" charset="0"/>
              <a:cs typeface="Times New Roman" pitchFamily="18" charset="0"/>
            </a:endParaRPr>
          </a:p>
        </p:txBody>
      </p:sp>
      <p:sp>
        <p:nvSpPr>
          <p:cNvPr id="4" name="İçerik Yer Tutucusu 3"/>
          <p:cNvSpPr>
            <a:spLocks noGrp="1"/>
          </p:cNvSpPr>
          <p:nvPr>
            <p:ph idx="1"/>
          </p:nvPr>
        </p:nvSpPr>
        <p:spPr/>
        <p:txBody>
          <a:bodyPr>
            <a:normAutofit/>
          </a:bodyPr>
          <a:lstStyle/>
          <a:p>
            <a:pPr>
              <a:buNone/>
            </a:pPr>
            <a:r>
              <a:rPr lang="tr-TR" sz="2000" b="0" dirty="0" smtClean="0">
                <a:latin typeface="Times New Roman" pitchFamily="18" charset="0"/>
                <a:cs typeface="Times New Roman" pitchFamily="18" charset="0"/>
              </a:rPr>
              <a:t>	Değerler</a:t>
            </a:r>
            <a:r>
              <a:rPr lang="tr-TR" sz="2000" b="0" dirty="0">
                <a:latin typeface="Times New Roman" pitchFamily="18" charset="0"/>
                <a:cs typeface="Times New Roman" pitchFamily="18" charset="0"/>
              </a:rPr>
              <a:t>, ulaşmak istediğimiz hedeflere </a:t>
            </a:r>
            <a:r>
              <a:rPr lang="tr-TR" sz="2000" b="0" dirty="0" smtClean="0">
                <a:latin typeface="Times New Roman" pitchFamily="18" charset="0"/>
                <a:cs typeface="Times New Roman" pitchFamily="18" charset="0"/>
              </a:rPr>
              <a:t>atfettiğimiz önemi </a:t>
            </a:r>
            <a:r>
              <a:rPr lang="tr-TR" sz="2000" b="0" dirty="0">
                <a:latin typeface="Times New Roman" pitchFamily="18" charset="0"/>
                <a:cs typeface="Times New Roman" pitchFamily="18" charset="0"/>
              </a:rPr>
              <a:t>ifade </a:t>
            </a:r>
            <a:r>
              <a:rPr lang="tr-TR" sz="2000" b="0" dirty="0" smtClean="0">
                <a:latin typeface="Times New Roman" pitchFamily="18" charset="0"/>
                <a:cs typeface="Times New Roman" pitchFamily="18" charset="0"/>
              </a:rPr>
              <a:t>eder. Bir </a:t>
            </a:r>
            <a:r>
              <a:rPr lang="tr-TR" sz="2000" b="0" dirty="0">
                <a:latin typeface="Times New Roman" pitchFamily="18" charset="0"/>
                <a:cs typeface="Times New Roman" pitchFamily="18" charset="0"/>
              </a:rPr>
              <a:t>mesleği bizim </a:t>
            </a:r>
            <a:r>
              <a:rPr lang="tr-TR" sz="2000" b="0" dirty="0" smtClean="0">
                <a:latin typeface="Times New Roman" pitchFamily="18" charset="0"/>
                <a:cs typeface="Times New Roman" pitchFamily="18" charset="0"/>
              </a:rPr>
              <a:t>için değerli </a:t>
            </a:r>
            <a:r>
              <a:rPr lang="tr-TR" sz="2000" b="0" dirty="0">
                <a:latin typeface="Times New Roman" pitchFamily="18" charset="0"/>
                <a:cs typeface="Times New Roman" pitchFamily="18" charset="0"/>
              </a:rPr>
              <a:t>kılan özelliklere ise meslek değerleri denir</a:t>
            </a:r>
            <a:r>
              <a:rPr lang="tr-TR" sz="2000" b="0" dirty="0" smtClean="0">
                <a:latin typeface="Times New Roman" pitchFamily="18" charset="0"/>
                <a:cs typeface="Times New Roman" pitchFamily="18" charset="0"/>
              </a:rPr>
              <a:t>. Başka </a:t>
            </a:r>
            <a:r>
              <a:rPr lang="tr-TR" sz="2000" b="0" dirty="0">
                <a:latin typeface="Times New Roman" pitchFamily="18" charset="0"/>
                <a:cs typeface="Times New Roman" pitchFamily="18" charset="0"/>
              </a:rPr>
              <a:t>bir ifadeyle meslek değerleri; bir mesleğe girme sonucunda o mesleğin getirilerinden elde edilen doyumdur</a:t>
            </a:r>
            <a:r>
              <a:rPr lang="tr-TR" sz="2000" b="0" dirty="0" smtClean="0">
                <a:latin typeface="Times New Roman" pitchFamily="18" charset="0"/>
                <a:cs typeface="Times New Roman" pitchFamily="18" charset="0"/>
              </a:rPr>
              <a:t>.</a:t>
            </a:r>
          </a:p>
          <a:p>
            <a:pPr>
              <a:buNone/>
            </a:pPr>
            <a:endParaRPr lang="tr-TR" sz="2000" b="0" dirty="0">
              <a:latin typeface="Times New Roman" pitchFamily="18" charset="0"/>
              <a:cs typeface="Times New Roman" pitchFamily="18" charset="0"/>
            </a:endParaRPr>
          </a:p>
          <a:p>
            <a:pPr>
              <a:buNone/>
            </a:pPr>
            <a:r>
              <a:rPr lang="tr-TR" sz="2000" b="0" dirty="0" smtClean="0">
                <a:latin typeface="Times New Roman" pitchFamily="18" charset="0"/>
                <a:cs typeface="Times New Roman" pitchFamily="18" charset="0"/>
              </a:rPr>
              <a:t>	</a:t>
            </a:r>
            <a:r>
              <a:rPr lang="tr-TR" sz="2000" b="0" dirty="0" smtClean="0">
                <a:solidFill>
                  <a:srgbClr val="FFC000"/>
                </a:solidFill>
                <a:latin typeface="Times New Roman" pitchFamily="18" charset="0"/>
                <a:cs typeface="Times New Roman" pitchFamily="18" charset="0"/>
              </a:rPr>
              <a:t>MESLEKTEN </a:t>
            </a:r>
            <a:r>
              <a:rPr lang="tr-TR" sz="2000" b="0" dirty="0">
                <a:solidFill>
                  <a:srgbClr val="FFC000"/>
                </a:solidFill>
                <a:latin typeface="Times New Roman" pitchFamily="18" charset="0"/>
                <a:cs typeface="Times New Roman" pitchFamily="18" charset="0"/>
              </a:rPr>
              <a:t>BEKLENTİLERİM NELER? &amp; MESLEĞİN GETİRİLERİ </a:t>
            </a:r>
            <a:r>
              <a:rPr lang="tr-TR" sz="2000" b="0" dirty="0" smtClean="0">
                <a:solidFill>
                  <a:srgbClr val="FFC000"/>
                </a:solidFill>
                <a:latin typeface="Times New Roman" pitchFamily="18" charset="0"/>
                <a:cs typeface="Times New Roman" pitchFamily="18" charset="0"/>
              </a:rPr>
              <a:t>NELER</a:t>
            </a:r>
            <a:r>
              <a:rPr lang="tr-TR" sz="2000" b="0" dirty="0" smtClean="0">
                <a:latin typeface="Times New Roman" pitchFamily="18" charset="0"/>
                <a:cs typeface="Times New Roman" pitchFamily="18" charset="0"/>
              </a:rPr>
              <a:t>? soruları</a:t>
            </a:r>
            <a:r>
              <a:rPr lang="tr-TR" sz="2000" b="0" dirty="0">
                <a:latin typeface="Times New Roman" pitchFamily="18" charset="0"/>
                <a:cs typeface="Times New Roman" pitchFamily="18" charset="0"/>
              </a:rPr>
              <a:t>, meslek değerlerinin anlaşılabilmesi ve keşfedilebilmesi için sorulabilir.</a:t>
            </a:r>
          </a:p>
          <a:p>
            <a:endParaRPr lang="tr-TR" sz="2000" b="0" dirty="0">
              <a:latin typeface="Times New Roman" pitchFamily="18" charset="0"/>
              <a:cs typeface="Times New Roman" pitchFamily="18" charset="0"/>
            </a:endParaRPr>
          </a:p>
        </p:txBody>
      </p:sp>
    </p:spTree>
    <p:extLst>
      <p:ext uri="{BB962C8B-B14F-4D97-AF65-F5344CB8AC3E}">
        <p14:creationId xmlns:p14="http://schemas.microsoft.com/office/powerpoint/2010/main" val="23401891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195736" y="1124744"/>
            <a:ext cx="4773082" cy="357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1307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754224" y="1518378"/>
            <a:ext cx="3657776" cy="2743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979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smtClean="0">
                <a:latin typeface="Times New Roman" pitchFamily="18" charset="0"/>
                <a:cs typeface="Times New Roman" pitchFamily="18" charset="0"/>
              </a:rPr>
              <a:t>KİŞİLİK</a:t>
            </a:r>
            <a:endParaRPr lang="tr-TR" dirty="0">
              <a:latin typeface="Times New Roman" pitchFamily="18" charset="0"/>
              <a:cs typeface="Times New Roman" pitchFamily="18" charset="0"/>
            </a:endParaRPr>
          </a:p>
        </p:txBody>
      </p:sp>
      <p:pic>
        <p:nvPicPr>
          <p:cNvPr id="174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331640" y="1196752"/>
            <a:ext cx="612068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782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a:bodyPr>
          <a:lstStyle/>
          <a:p>
            <a:pPr marL="457200" indent="-457200">
              <a:buFont typeface="Wingdings" pitchFamily="2" charset="2"/>
              <a:buChar char="v"/>
            </a:pPr>
            <a:r>
              <a:rPr lang="tr-TR" sz="2000" b="0" dirty="0" smtClean="0">
                <a:latin typeface="Times New Roman" pitchFamily="18" charset="0"/>
                <a:cs typeface="Times New Roman" pitchFamily="18" charset="0"/>
              </a:rPr>
              <a:t>Meslek seçiminin sağlıklı bir şekilde yapılması hayatımızın akışını değiştirecek; hayatımızı şekillendirecek sonuçları doğuracak olmasından ötürü oldukça önemlidir. </a:t>
            </a:r>
          </a:p>
          <a:p>
            <a:pPr marL="457200" indent="-457200">
              <a:buFont typeface="Wingdings" pitchFamily="2" charset="2"/>
              <a:buChar char="v"/>
            </a:pPr>
            <a:r>
              <a:rPr lang="tr-TR" sz="2000" b="0" dirty="0" smtClean="0">
                <a:latin typeface="Times New Roman" pitchFamily="18" charset="0"/>
                <a:cs typeface="Times New Roman" pitchFamily="18" charset="0"/>
              </a:rPr>
              <a:t>Sahip olunan meslek sayesinde maddi gelir elde edip, manevi olarak doyum sağlarız. </a:t>
            </a:r>
          </a:p>
          <a:p>
            <a:pPr marL="457200" indent="-457200">
              <a:buFont typeface="Wingdings" pitchFamily="2" charset="2"/>
              <a:buChar char="v"/>
            </a:pPr>
            <a:r>
              <a:rPr lang="tr-TR" sz="2000" b="0" dirty="0" smtClean="0">
                <a:latin typeface="Times New Roman" pitchFamily="18" charset="0"/>
                <a:cs typeface="Times New Roman" pitchFamily="18" charset="0"/>
              </a:rPr>
              <a:t>Mesleğimizi mutlulukla ve başarılı bir şekilde icra edersek hayattan zevk alırız. </a:t>
            </a:r>
          </a:p>
          <a:p>
            <a:pPr marL="457200" indent="-457200">
              <a:buFont typeface="Wingdings" pitchFamily="2" charset="2"/>
              <a:buChar char="v"/>
            </a:pPr>
            <a:r>
              <a:rPr lang="tr-TR" sz="2000" b="0" dirty="0" smtClean="0">
                <a:latin typeface="Times New Roman" pitchFamily="18" charset="0"/>
                <a:cs typeface="Times New Roman" pitchFamily="18" charset="0"/>
              </a:rPr>
              <a:t>Mesleğimiz sayesinde elde edeceğimiz maddi kazanç, hedeflerimizi gerçekleşmek için bir araç olur.</a:t>
            </a:r>
            <a:endParaRPr lang="tr-TR" sz="2000" b="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b="1" dirty="0" smtClean="0">
                <a:latin typeface="Times New Roman" pitchFamily="18" charset="0"/>
                <a:cs typeface="Times New Roman" pitchFamily="18" charset="0"/>
              </a:rPr>
              <a:t>MESLEKLERİ TANIMA </a:t>
            </a:r>
            <a:endParaRPr lang="tr-TR" b="1" dirty="0"/>
          </a:p>
        </p:txBody>
      </p:sp>
      <p:sp>
        <p:nvSpPr>
          <p:cNvPr id="3" name="İçerik Yer Tutucusu 2"/>
          <p:cNvSpPr>
            <a:spLocks noGrp="1"/>
          </p:cNvSpPr>
          <p:nvPr>
            <p:ph idx="1"/>
          </p:nvPr>
        </p:nvSpPr>
        <p:spPr/>
        <p:txBody>
          <a:bodyPr>
            <a:normAutofit/>
          </a:bodyPr>
          <a:lstStyle/>
          <a:p>
            <a:r>
              <a:rPr lang="tr-TR" sz="1800" b="0" dirty="0" smtClean="0">
                <a:latin typeface="Times New Roman" pitchFamily="18" charset="0"/>
                <a:cs typeface="Times New Roman" pitchFamily="18" charset="0"/>
              </a:rPr>
              <a:t>İşin adı ve tanımı</a:t>
            </a:r>
          </a:p>
          <a:p>
            <a:r>
              <a:rPr lang="tr-TR" sz="1800" b="0" dirty="0" smtClean="0">
                <a:latin typeface="Times New Roman" pitchFamily="18" charset="0"/>
                <a:cs typeface="Times New Roman" pitchFamily="18" charset="0"/>
              </a:rPr>
              <a:t>İşe girme olanakları</a:t>
            </a:r>
          </a:p>
          <a:p>
            <a:r>
              <a:rPr lang="tr-TR" sz="1800" b="0" dirty="0" smtClean="0">
                <a:latin typeface="Times New Roman" pitchFamily="18" charset="0"/>
                <a:cs typeface="Times New Roman" pitchFamily="18" charset="0"/>
              </a:rPr>
              <a:t>İşin özelliği</a:t>
            </a:r>
          </a:p>
          <a:p>
            <a:r>
              <a:rPr lang="tr-TR" sz="1800" b="0" dirty="0" smtClean="0">
                <a:latin typeface="Times New Roman" pitchFamily="18" charset="0"/>
                <a:cs typeface="Times New Roman" pitchFamily="18" charset="0"/>
              </a:rPr>
              <a:t>Çalışma ortamı</a:t>
            </a:r>
          </a:p>
          <a:p>
            <a:r>
              <a:rPr lang="tr-TR" sz="1800" b="0" dirty="0" smtClean="0">
                <a:latin typeface="Times New Roman" pitchFamily="18" charset="0"/>
                <a:cs typeface="Times New Roman" pitchFamily="18" charset="0"/>
              </a:rPr>
              <a:t>Öğrenim biçimi ve süresi</a:t>
            </a:r>
          </a:p>
          <a:p>
            <a:r>
              <a:rPr lang="tr-TR" sz="1800" b="0" dirty="0" smtClean="0">
                <a:latin typeface="Times New Roman" pitchFamily="18" charset="0"/>
                <a:cs typeface="Times New Roman" pitchFamily="18" charset="0"/>
              </a:rPr>
              <a:t>İşe giriş</a:t>
            </a:r>
          </a:p>
          <a:p>
            <a:r>
              <a:rPr lang="tr-TR" sz="1800" b="0" dirty="0" smtClean="0">
                <a:latin typeface="Times New Roman" pitchFamily="18" charset="0"/>
                <a:cs typeface="Times New Roman" pitchFamily="18" charset="0"/>
              </a:rPr>
              <a:t>İşte ilerleme</a:t>
            </a:r>
          </a:p>
          <a:p>
            <a:r>
              <a:rPr lang="tr-TR" sz="1800" b="0" dirty="0" smtClean="0">
                <a:latin typeface="Times New Roman" pitchFamily="18" charset="0"/>
                <a:cs typeface="Times New Roman" pitchFamily="18" charset="0"/>
              </a:rPr>
              <a:t>Kazanç durumu</a:t>
            </a:r>
            <a:endParaRPr lang="tr-TR" sz="1800" b="0" dirty="0">
              <a:latin typeface="Times New Roman" pitchFamily="18" charset="0"/>
              <a:cs typeface="Times New Roman" pitchFamily="18" charset="0"/>
            </a:endParaRPr>
          </a:p>
        </p:txBody>
      </p:sp>
    </p:spTree>
    <p:extLst>
      <p:ext uri="{BB962C8B-B14F-4D97-AF65-F5344CB8AC3E}">
        <p14:creationId xmlns:p14="http://schemas.microsoft.com/office/powerpoint/2010/main" val="36055902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latin typeface="Times New Roman" pitchFamily="18" charset="0"/>
                <a:cs typeface="Times New Roman" pitchFamily="18" charset="0"/>
              </a:rPr>
              <a:t>MESLEKLERİ</a:t>
            </a:r>
            <a:r>
              <a:rPr lang="tr-TR" dirty="0" smtClean="0">
                <a:latin typeface="Times New Roman" pitchFamily="18" charset="0"/>
                <a:cs typeface="Times New Roman" pitchFamily="18" charset="0"/>
              </a:rPr>
              <a:t> TANIMA </a:t>
            </a:r>
            <a:endParaRPr lang="tr-TR" dirty="0">
              <a:latin typeface="Times New Roman" pitchFamily="18" charset="0"/>
              <a:cs typeface="Times New Roman" pitchFamily="18" charset="0"/>
            </a:endParaRPr>
          </a:p>
        </p:txBody>
      </p:sp>
      <p:sp>
        <p:nvSpPr>
          <p:cNvPr id="4" name="İçerik Yer Tutucusu 3"/>
          <p:cNvSpPr>
            <a:spLocks noGrp="1"/>
          </p:cNvSpPr>
          <p:nvPr>
            <p:ph idx="1"/>
          </p:nvPr>
        </p:nvSpPr>
        <p:spPr/>
        <p:txBody>
          <a:bodyPr>
            <a:normAutofit/>
          </a:bodyPr>
          <a:lstStyle/>
          <a:p>
            <a:pPr marL="0" indent="0">
              <a:buNone/>
            </a:pPr>
            <a:r>
              <a:rPr lang="tr-TR" sz="1800" b="0" dirty="0" smtClean="0">
                <a:latin typeface="Times New Roman" pitchFamily="18" charset="0"/>
                <a:cs typeface="Times New Roman" pitchFamily="18" charset="0"/>
              </a:rPr>
              <a:t>Yazılı ve görsel basında mesleklerle ilgili çıkan yayınlar</a:t>
            </a:r>
          </a:p>
          <a:p>
            <a:pPr marL="0" indent="0">
              <a:buNone/>
            </a:pPr>
            <a:r>
              <a:rPr lang="tr-TR" sz="1800" b="0" dirty="0" smtClean="0">
                <a:latin typeface="Times New Roman" pitchFamily="18" charset="0"/>
                <a:cs typeface="Times New Roman" pitchFamily="18" charset="0"/>
              </a:rPr>
              <a:t>Meslek odaları tarafından çıkarılan yayınlar</a:t>
            </a:r>
          </a:p>
          <a:p>
            <a:pPr marL="0" indent="0">
              <a:buNone/>
            </a:pPr>
            <a:r>
              <a:rPr lang="tr-TR" sz="1800" b="0" dirty="0" smtClean="0">
                <a:latin typeface="Times New Roman" pitchFamily="18" charset="0"/>
                <a:cs typeface="Times New Roman" pitchFamily="18" charset="0"/>
              </a:rPr>
              <a:t>İŞKUR</a:t>
            </a:r>
          </a:p>
          <a:p>
            <a:pPr marL="0" indent="0">
              <a:buNone/>
            </a:pPr>
            <a:r>
              <a:rPr lang="tr-TR" sz="1800" b="0" dirty="0" smtClean="0">
                <a:latin typeface="Times New Roman" pitchFamily="18" charset="0"/>
                <a:cs typeface="Times New Roman" pitchFamily="18" charset="0"/>
              </a:rPr>
              <a:t>Mesleği yapan kişiler</a:t>
            </a:r>
          </a:p>
          <a:p>
            <a:pPr marL="0" indent="0">
              <a:buNone/>
            </a:pPr>
            <a:r>
              <a:rPr lang="tr-TR" sz="1800" b="0" dirty="0" smtClean="0">
                <a:latin typeface="Times New Roman" pitchFamily="18" charset="0"/>
                <a:cs typeface="Times New Roman" pitchFamily="18" charset="0"/>
              </a:rPr>
              <a:t>Mesleki eğitim veren kurumlar</a:t>
            </a:r>
            <a:endParaRPr lang="tr-TR" sz="1800" b="0" dirty="0">
              <a:latin typeface="Times New Roman" pitchFamily="18" charset="0"/>
              <a:cs typeface="Times New Roman" pitchFamily="18" charset="0"/>
            </a:endParaRPr>
          </a:p>
        </p:txBody>
      </p:sp>
    </p:spTree>
    <p:extLst>
      <p:ext uri="{BB962C8B-B14F-4D97-AF65-F5344CB8AC3E}">
        <p14:creationId xmlns:p14="http://schemas.microsoft.com/office/powerpoint/2010/main" val="2829291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sz="3200" dirty="0" smtClean="0">
                <a:latin typeface="Times New Roman" pitchFamily="18" charset="0"/>
                <a:cs typeface="Times New Roman" pitchFamily="18" charset="0"/>
              </a:rPr>
              <a:t>MESLEK SEÇME DÖNEMİNDE GENÇLERİ ETKİLEYEN FAKTÖRLER</a:t>
            </a:r>
            <a:endParaRPr lang="tr-TR" sz="3200" dirty="0">
              <a:latin typeface="Times New Roman" pitchFamily="18" charset="0"/>
              <a:cs typeface="Times New Roman" pitchFamily="18" charset="0"/>
            </a:endParaRPr>
          </a:p>
        </p:txBody>
      </p:sp>
      <p:sp>
        <p:nvSpPr>
          <p:cNvPr id="3" name="İçerik Yer Tutucusu 2"/>
          <p:cNvSpPr>
            <a:spLocks noGrp="1"/>
          </p:cNvSpPr>
          <p:nvPr>
            <p:ph idx="1"/>
          </p:nvPr>
        </p:nvSpPr>
        <p:spPr/>
        <p:txBody>
          <a:bodyPr>
            <a:normAutofit fontScale="77500" lnSpcReduction="20000"/>
          </a:bodyPr>
          <a:lstStyle/>
          <a:p>
            <a:r>
              <a:rPr lang="tr-TR" sz="1800" b="0" dirty="0" smtClean="0">
                <a:latin typeface="Times New Roman" pitchFamily="18" charset="0"/>
                <a:cs typeface="Times New Roman" pitchFamily="18" charset="0"/>
              </a:rPr>
              <a:t>Anne babanın arzuları.</a:t>
            </a:r>
          </a:p>
          <a:p>
            <a:endParaRPr lang="tr-TR" sz="1800" b="0" dirty="0">
              <a:latin typeface="Times New Roman" pitchFamily="18" charset="0"/>
              <a:cs typeface="Times New Roman" pitchFamily="18" charset="0"/>
            </a:endParaRPr>
          </a:p>
          <a:p>
            <a:endParaRPr lang="tr-TR" sz="1800" b="0" dirty="0" smtClean="0">
              <a:latin typeface="Times New Roman" pitchFamily="18" charset="0"/>
              <a:cs typeface="Times New Roman" pitchFamily="18" charset="0"/>
            </a:endParaRPr>
          </a:p>
          <a:p>
            <a:endParaRPr lang="tr-TR" sz="1800" b="0" dirty="0">
              <a:latin typeface="Times New Roman" pitchFamily="18" charset="0"/>
              <a:cs typeface="Times New Roman" pitchFamily="18" charset="0"/>
            </a:endParaRPr>
          </a:p>
          <a:p>
            <a:endParaRPr lang="tr-TR" sz="1800" b="0" dirty="0" smtClean="0">
              <a:latin typeface="Times New Roman" pitchFamily="18" charset="0"/>
              <a:cs typeface="Times New Roman" pitchFamily="18" charset="0"/>
            </a:endParaRPr>
          </a:p>
          <a:p>
            <a:endParaRPr lang="tr-TR" sz="1800" b="0" dirty="0" smtClean="0">
              <a:latin typeface="Times New Roman" pitchFamily="18" charset="0"/>
              <a:cs typeface="Times New Roman" pitchFamily="18" charset="0"/>
            </a:endParaRPr>
          </a:p>
          <a:p>
            <a:endParaRPr lang="tr-TR" sz="1800" b="0" dirty="0">
              <a:latin typeface="Times New Roman" pitchFamily="18" charset="0"/>
              <a:cs typeface="Times New Roman" pitchFamily="18" charset="0"/>
            </a:endParaRPr>
          </a:p>
          <a:p>
            <a:endParaRPr lang="tr-TR" sz="1800" b="0" dirty="0" smtClean="0">
              <a:latin typeface="Times New Roman" pitchFamily="18" charset="0"/>
              <a:cs typeface="Times New Roman" pitchFamily="18" charset="0"/>
            </a:endParaRPr>
          </a:p>
          <a:p>
            <a:endParaRPr lang="tr-TR" sz="1800" b="0" dirty="0" smtClean="0">
              <a:latin typeface="Times New Roman" pitchFamily="18" charset="0"/>
              <a:cs typeface="Times New Roman" pitchFamily="18" charset="0"/>
            </a:endParaRPr>
          </a:p>
          <a:p>
            <a:r>
              <a:rPr lang="tr-TR" sz="1800" b="0" dirty="0" smtClean="0">
                <a:latin typeface="Times New Roman" pitchFamily="18" charset="0"/>
                <a:cs typeface="Times New Roman" pitchFamily="18" charset="0"/>
              </a:rPr>
              <a:t>Beğenilen sevilen kişilerin mesleklerine özenme.</a:t>
            </a:r>
          </a:p>
          <a:p>
            <a:r>
              <a:rPr lang="tr-TR" sz="1800" b="0" dirty="0" smtClean="0">
                <a:latin typeface="Times New Roman" pitchFamily="18" charset="0"/>
                <a:cs typeface="Times New Roman" pitchFamily="18" charset="0"/>
              </a:rPr>
              <a:t>Günümüzde popüler olan mesleği edinme.</a:t>
            </a:r>
          </a:p>
          <a:p>
            <a:r>
              <a:rPr lang="tr-TR" sz="1800" b="0" dirty="0" smtClean="0">
                <a:latin typeface="Times New Roman" pitchFamily="18" charset="0"/>
                <a:cs typeface="Times New Roman" pitchFamily="18" charset="0"/>
              </a:rPr>
              <a:t>Daha fazla para kazanılan mesleği seçme</a:t>
            </a:r>
          </a:p>
          <a:p>
            <a:r>
              <a:rPr lang="tr-TR" sz="1800" b="0" dirty="0" smtClean="0">
                <a:latin typeface="Times New Roman" pitchFamily="18" charset="0"/>
                <a:cs typeface="Times New Roman" pitchFamily="18" charset="0"/>
              </a:rPr>
              <a:t>Toplum içinde saygınlığı olan meslekleri seçme</a:t>
            </a:r>
            <a:endParaRPr lang="tr-TR" sz="1800" b="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84784"/>
            <a:ext cx="522724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2887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6" name="Google Shape;996;p40"/>
          <p:cNvSpPr/>
          <p:nvPr/>
        </p:nvSpPr>
        <p:spPr>
          <a:xfrm>
            <a:off x="0" y="3161372"/>
            <a:ext cx="9144000" cy="1348057"/>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97" name="Google Shape;997;p40"/>
          <p:cNvSpPr/>
          <p:nvPr/>
        </p:nvSpPr>
        <p:spPr>
          <a:xfrm>
            <a:off x="0" y="3161372"/>
            <a:ext cx="9144000" cy="1348057"/>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FFFFFF"/>
              </a:solidFill>
              <a:latin typeface="Calibri"/>
              <a:ea typeface="Calibri"/>
              <a:cs typeface="Calibri"/>
              <a:sym typeface="Calibri"/>
            </a:endParaRPr>
          </a:p>
        </p:txBody>
      </p:sp>
      <p:grpSp>
        <p:nvGrpSpPr>
          <p:cNvPr id="998" name="Google Shape;998;p40"/>
          <p:cNvGrpSpPr/>
          <p:nvPr/>
        </p:nvGrpSpPr>
        <p:grpSpPr>
          <a:xfrm>
            <a:off x="1786339" y="2271201"/>
            <a:ext cx="473400" cy="631200"/>
            <a:chOff x="1786339" y="1703401"/>
            <a:chExt cx="473400" cy="473400"/>
          </a:xfrm>
        </p:grpSpPr>
        <p:sp>
          <p:nvSpPr>
            <p:cNvPr id="999" name="Google Shape;999;p40"/>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Quicksand"/>
                <a:ea typeface="Quicksand"/>
                <a:cs typeface="Quicksand"/>
                <a:sym typeface="Quicksand"/>
              </a:endParaRPr>
            </a:p>
          </p:txBody>
        </p:sp>
        <p:sp>
          <p:nvSpPr>
            <p:cNvPr id="1000" name="Google Shape;1000;p40"/>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algn="ctr" defTabSz="914400">
                <a:buClr>
                  <a:srgbClr val="000000"/>
                </a:buClr>
                <a:buFont typeface="Arial"/>
                <a:buNone/>
              </a:pPr>
              <a:r>
                <a:rPr lang="en" sz="600" kern="0">
                  <a:solidFill>
                    <a:srgbClr val="7085AA"/>
                  </a:solidFill>
                  <a:latin typeface="Quicksand"/>
                  <a:ea typeface="Quicksand"/>
                  <a:cs typeface="Quicksand"/>
                  <a:sym typeface="Quicksand"/>
                </a:rPr>
                <a:t>1</a:t>
              </a:r>
              <a:endParaRPr sz="600" kern="0">
                <a:solidFill>
                  <a:srgbClr val="7085AA"/>
                </a:solidFill>
                <a:latin typeface="Quicksand"/>
                <a:ea typeface="Quicksand"/>
                <a:cs typeface="Quicksand"/>
                <a:sym typeface="Quicksand"/>
              </a:endParaRPr>
            </a:p>
          </p:txBody>
        </p:sp>
      </p:grpSp>
      <p:grpSp>
        <p:nvGrpSpPr>
          <p:cNvPr id="1001" name="Google Shape;1001;p40"/>
          <p:cNvGrpSpPr/>
          <p:nvPr/>
        </p:nvGrpSpPr>
        <p:grpSpPr>
          <a:xfrm>
            <a:off x="3814414" y="2271201"/>
            <a:ext cx="473400" cy="631200"/>
            <a:chOff x="3814414" y="1703401"/>
            <a:chExt cx="473400" cy="473400"/>
          </a:xfrm>
        </p:grpSpPr>
        <p:sp>
          <p:nvSpPr>
            <p:cNvPr id="1002" name="Google Shape;1002;p40"/>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Quicksand"/>
                <a:ea typeface="Quicksand"/>
                <a:cs typeface="Quicksand"/>
                <a:sym typeface="Quicksand"/>
              </a:endParaRPr>
            </a:p>
          </p:txBody>
        </p:sp>
        <p:sp>
          <p:nvSpPr>
            <p:cNvPr id="1003" name="Google Shape;1003;p40"/>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algn="ctr" defTabSz="914400">
                <a:buClr>
                  <a:srgbClr val="000000"/>
                </a:buClr>
                <a:buFont typeface="Arial"/>
                <a:buNone/>
              </a:pPr>
              <a:r>
                <a:rPr lang="en" sz="600" kern="0">
                  <a:solidFill>
                    <a:srgbClr val="7085AA"/>
                  </a:solidFill>
                  <a:latin typeface="Quicksand"/>
                  <a:ea typeface="Quicksand"/>
                  <a:cs typeface="Quicksand"/>
                  <a:sym typeface="Quicksand"/>
                </a:rPr>
                <a:t>3</a:t>
              </a:r>
              <a:endParaRPr sz="600" kern="0">
                <a:solidFill>
                  <a:srgbClr val="7085AA"/>
                </a:solidFill>
                <a:latin typeface="Quicksand"/>
                <a:ea typeface="Quicksand"/>
                <a:cs typeface="Quicksand"/>
                <a:sym typeface="Quicksand"/>
              </a:endParaRPr>
            </a:p>
          </p:txBody>
        </p:sp>
      </p:grpSp>
      <p:grpSp>
        <p:nvGrpSpPr>
          <p:cNvPr id="1004" name="Google Shape;1004;p40"/>
          <p:cNvGrpSpPr/>
          <p:nvPr/>
        </p:nvGrpSpPr>
        <p:grpSpPr>
          <a:xfrm>
            <a:off x="5842489" y="2271201"/>
            <a:ext cx="473400" cy="631200"/>
            <a:chOff x="5842489" y="1703401"/>
            <a:chExt cx="473400" cy="473400"/>
          </a:xfrm>
        </p:grpSpPr>
        <p:sp>
          <p:nvSpPr>
            <p:cNvPr id="1005" name="Google Shape;1005;p40"/>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Quicksand"/>
                <a:ea typeface="Quicksand"/>
                <a:cs typeface="Quicksand"/>
                <a:sym typeface="Quicksand"/>
              </a:endParaRPr>
            </a:p>
          </p:txBody>
        </p:sp>
        <p:sp>
          <p:nvSpPr>
            <p:cNvPr id="1006" name="Google Shape;1006;p40"/>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algn="ctr" defTabSz="914400">
                <a:buClr>
                  <a:srgbClr val="000000"/>
                </a:buClr>
                <a:buFont typeface="Arial"/>
                <a:buNone/>
              </a:pPr>
              <a:r>
                <a:rPr lang="en" sz="600" kern="0">
                  <a:solidFill>
                    <a:srgbClr val="7085AA"/>
                  </a:solidFill>
                  <a:latin typeface="Quicksand"/>
                  <a:ea typeface="Quicksand"/>
                  <a:cs typeface="Quicksand"/>
                  <a:sym typeface="Quicksand"/>
                </a:rPr>
                <a:t>5</a:t>
              </a:r>
              <a:endParaRPr sz="600" kern="0">
                <a:solidFill>
                  <a:srgbClr val="7085AA"/>
                </a:solidFill>
                <a:latin typeface="Quicksand"/>
                <a:ea typeface="Quicksand"/>
                <a:cs typeface="Quicksand"/>
                <a:sym typeface="Quicksand"/>
              </a:endParaRPr>
            </a:p>
          </p:txBody>
        </p:sp>
      </p:grpSp>
      <p:grpSp>
        <p:nvGrpSpPr>
          <p:cNvPr id="1007" name="Google Shape;1007;p40"/>
          <p:cNvGrpSpPr/>
          <p:nvPr/>
        </p:nvGrpSpPr>
        <p:grpSpPr>
          <a:xfrm>
            <a:off x="6880814" y="4768400"/>
            <a:ext cx="473400" cy="631200"/>
            <a:chOff x="6880814" y="3576300"/>
            <a:chExt cx="473400" cy="473400"/>
          </a:xfrm>
        </p:grpSpPr>
        <p:sp>
          <p:nvSpPr>
            <p:cNvPr id="1008" name="Google Shape;1008;p40"/>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Quicksand"/>
                <a:ea typeface="Quicksand"/>
                <a:cs typeface="Quicksand"/>
                <a:sym typeface="Quicksand"/>
              </a:endParaRPr>
            </a:p>
          </p:txBody>
        </p:sp>
        <p:sp>
          <p:nvSpPr>
            <p:cNvPr id="1009" name="Google Shape;1009;p40"/>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algn="ctr" defTabSz="914400">
                <a:buClr>
                  <a:srgbClr val="000000"/>
                </a:buClr>
                <a:buFont typeface="Arial"/>
                <a:buNone/>
              </a:pPr>
              <a:r>
                <a:rPr lang="en" sz="600" kern="0">
                  <a:solidFill>
                    <a:srgbClr val="7085AA"/>
                  </a:solidFill>
                  <a:latin typeface="Quicksand"/>
                  <a:ea typeface="Quicksand"/>
                  <a:cs typeface="Quicksand"/>
                  <a:sym typeface="Quicksand"/>
                </a:rPr>
                <a:t>6</a:t>
              </a:r>
              <a:endParaRPr sz="600" kern="0">
                <a:solidFill>
                  <a:srgbClr val="7085AA"/>
                </a:solidFill>
                <a:latin typeface="Quicksand"/>
                <a:ea typeface="Quicksand"/>
                <a:cs typeface="Quicksand"/>
                <a:sym typeface="Quicksand"/>
              </a:endParaRPr>
            </a:p>
          </p:txBody>
        </p:sp>
      </p:grpSp>
      <p:grpSp>
        <p:nvGrpSpPr>
          <p:cNvPr id="1010" name="Google Shape;1010;p40"/>
          <p:cNvGrpSpPr/>
          <p:nvPr/>
        </p:nvGrpSpPr>
        <p:grpSpPr>
          <a:xfrm>
            <a:off x="4852739" y="4768400"/>
            <a:ext cx="473400" cy="631200"/>
            <a:chOff x="4852739" y="3576300"/>
            <a:chExt cx="473400" cy="473400"/>
          </a:xfrm>
        </p:grpSpPr>
        <p:sp>
          <p:nvSpPr>
            <p:cNvPr id="1011" name="Google Shape;1011;p40"/>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Quicksand"/>
                <a:ea typeface="Quicksand"/>
                <a:cs typeface="Quicksand"/>
                <a:sym typeface="Quicksand"/>
              </a:endParaRPr>
            </a:p>
          </p:txBody>
        </p:sp>
        <p:sp>
          <p:nvSpPr>
            <p:cNvPr id="1012" name="Google Shape;1012;p40"/>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algn="ctr" defTabSz="914400">
                <a:buClr>
                  <a:srgbClr val="000000"/>
                </a:buClr>
                <a:buFont typeface="Arial"/>
                <a:buNone/>
              </a:pPr>
              <a:r>
                <a:rPr lang="en" sz="600" kern="0">
                  <a:solidFill>
                    <a:srgbClr val="7085AA"/>
                  </a:solidFill>
                  <a:latin typeface="Quicksand"/>
                  <a:ea typeface="Quicksand"/>
                  <a:cs typeface="Quicksand"/>
                  <a:sym typeface="Quicksand"/>
                </a:rPr>
                <a:t>4</a:t>
              </a:r>
              <a:endParaRPr sz="600" kern="0">
                <a:solidFill>
                  <a:srgbClr val="7085AA"/>
                </a:solidFill>
                <a:latin typeface="Quicksand"/>
                <a:ea typeface="Quicksand"/>
                <a:cs typeface="Quicksand"/>
                <a:sym typeface="Quicksand"/>
              </a:endParaRPr>
            </a:p>
          </p:txBody>
        </p:sp>
      </p:grpSp>
      <p:grpSp>
        <p:nvGrpSpPr>
          <p:cNvPr id="1013" name="Google Shape;1013;p40"/>
          <p:cNvGrpSpPr/>
          <p:nvPr/>
        </p:nvGrpSpPr>
        <p:grpSpPr>
          <a:xfrm>
            <a:off x="2824664" y="4768400"/>
            <a:ext cx="473400" cy="631200"/>
            <a:chOff x="2824664" y="3576300"/>
            <a:chExt cx="473400" cy="473400"/>
          </a:xfrm>
        </p:grpSpPr>
        <p:sp>
          <p:nvSpPr>
            <p:cNvPr id="1014" name="Google Shape;1014;p40"/>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Quicksand"/>
                <a:ea typeface="Quicksand"/>
                <a:cs typeface="Quicksand"/>
                <a:sym typeface="Quicksand"/>
              </a:endParaRPr>
            </a:p>
          </p:txBody>
        </p:sp>
        <p:sp>
          <p:nvSpPr>
            <p:cNvPr id="1015" name="Google Shape;1015;p40"/>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algn="ctr" defTabSz="914400">
                <a:buClr>
                  <a:srgbClr val="000000"/>
                </a:buClr>
                <a:buFont typeface="Arial"/>
                <a:buNone/>
              </a:pPr>
              <a:r>
                <a:rPr lang="en" sz="600" kern="0">
                  <a:solidFill>
                    <a:srgbClr val="7085AA"/>
                  </a:solidFill>
                  <a:latin typeface="Quicksand"/>
                  <a:ea typeface="Quicksand"/>
                  <a:cs typeface="Quicksand"/>
                  <a:sym typeface="Quicksand"/>
                </a:rPr>
                <a:t>2</a:t>
              </a:r>
              <a:endParaRPr sz="600" kern="0">
                <a:solidFill>
                  <a:srgbClr val="7085AA"/>
                </a:solidFill>
                <a:latin typeface="Quicksand"/>
                <a:ea typeface="Quicksand"/>
                <a:cs typeface="Quicksand"/>
                <a:sym typeface="Quicksand"/>
              </a:endParaRPr>
            </a:p>
          </p:txBody>
        </p:sp>
      </p:grpSp>
      <p:sp>
        <p:nvSpPr>
          <p:cNvPr id="1016" name="Google Shape;1016;p40"/>
          <p:cNvSpPr txBox="1"/>
          <p:nvPr/>
        </p:nvSpPr>
        <p:spPr>
          <a:xfrm>
            <a:off x="1379839" y="1081643"/>
            <a:ext cx="1286400" cy="711200"/>
          </a:xfrm>
          <a:prstGeom prst="rect">
            <a:avLst/>
          </a:prstGeom>
          <a:noFill/>
          <a:ln>
            <a:noFill/>
          </a:ln>
        </p:spPr>
        <p:txBody>
          <a:bodyPr spcFirstLastPara="1" wrap="square" lIns="0" tIns="0" rIns="0" bIns="0" anchor="b" anchorCtr="0">
            <a:noAutofit/>
          </a:bodyPr>
          <a:lstStyle/>
          <a:p>
            <a:pPr algn="ctr" defTabSz="914400">
              <a:buClr>
                <a:srgbClr val="000000"/>
              </a:buClr>
              <a:buFont typeface="Arial"/>
              <a:buNone/>
            </a:pPr>
            <a:r>
              <a:rPr lang="tr-TR" sz="1600" b="1" dirty="0">
                <a:solidFill>
                  <a:schemeClr val="accent4">
                    <a:lumMod val="50000"/>
                  </a:schemeClr>
                </a:solidFill>
              </a:rPr>
              <a:t>K</a:t>
            </a:r>
            <a:r>
              <a:rPr lang="tr-TR" sz="1600" b="1" dirty="0" smtClean="0">
                <a:solidFill>
                  <a:schemeClr val="accent4">
                    <a:lumMod val="50000"/>
                  </a:schemeClr>
                </a:solidFill>
              </a:rPr>
              <a:t>endimizi </a:t>
            </a:r>
            <a:r>
              <a:rPr lang="tr-TR" sz="1600" b="1" dirty="0">
                <a:solidFill>
                  <a:schemeClr val="accent4">
                    <a:lumMod val="50000"/>
                  </a:schemeClr>
                </a:solidFill>
              </a:rPr>
              <a:t>tanımak</a:t>
            </a:r>
            <a:endParaRPr sz="1600" b="1" kern="0" dirty="0">
              <a:solidFill>
                <a:schemeClr val="accent4">
                  <a:lumMod val="50000"/>
                </a:schemeClr>
              </a:solidFill>
              <a:latin typeface="Quicksand"/>
              <a:ea typeface="Quicksand"/>
              <a:cs typeface="Quicksand"/>
              <a:sym typeface="Quicksand"/>
            </a:endParaRPr>
          </a:p>
        </p:txBody>
      </p:sp>
      <p:sp>
        <p:nvSpPr>
          <p:cNvPr id="1017" name="Google Shape;1017;p40"/>
          <p:cNvSpPr txBox="1"/>
          <p:nvPr/>
        </p:nvSpPr>
        <p:spPr>
          <a:xfrm>
            <a:off x="3407914" y="1440637"/>
            <a:ext cx="1286400" cy="711200"/>
          </a:xfrm>
          <a:prstGeom prst="rect">
            <a:avLst/>
          </a:prstGeom>
          <a:noFill/>
          <a:ln>
            <a:noFill/>
          </a:ln>
        </p:spPr>
        <p:txBody>
          <a:bodyPr spcFirstLastPara="1" wrap="square" lIns="0" tIns="0" rIns="0" bIns="0" anchor="b" anchorCtr="0">
            <a:noAutofit/>
          </a:bodyPr>
          <a:lstStyle/>
          <a:p>
            <a:pPr algn="ctr" defTabSz="914400">
              <a:buClr>
                <a:srgbClr val="000000"/>
              </a:buClr>
              <a:buFont typeface="Arial"/>
              <a:buNone/>
            </a:pPr>
            <a:r>
              <a:rPr lang="tr-TR" sz="1400" b="1" kern="0" dirty="0" smtClean="0">
                <a:solidFill>
                  <a:schemeClr val="accent4">
                    <a:lumMod val="50000"/>
                  </a:schemeClr>
                </a:solidFill>
                <a:latin typeface="Quicksand"/>
                <a:ea typeface="Quicksand"/>
                <a:cs typeface="Quicksand"/>
                <a:sym typeface="Quicksand"/>
              </a:rPr>
              <a:t>Mesleklerin gerekliliklerini bilmek ve araştırmak</a:t>
            </a:r>
            <a:endParaRPr sz="1400" b="1" kern="0" dirty="0">
              <a:solidFill>
                <a:schemeClr val="accent4">
                  <a:lumMod val="50000"/>
                </a:schemeClr>
              </a:solidFill>
              <a:latin typeface="Quicksand"/>
              <a:ea typeface="Quicksand"/>
              <a:cs typeface="Quicksand"/>
              <a:sym typeface="Quicksand"/>
            </a:endParaRPr>
          </a:p>
        </p:txBody>
      </p:sp>
      <p:sp>
        <p:nvSpPr>
          <p:cNvPr id="1018" name="Google Shape;1018;p40"/>
          <p:cNvSpPr txBox="1"/>
          <p:nvPr/>
        </p:nvSpPr>
        <p:spPr>
          <a:xfrm>
            <a:off x="4302446" y="6023849"/>
            <a:ext cx="1573986" cy="711200"/>
          </a:xfrm>
          <a:prstGeom prst="rect">
            <a:avLst/>
          </a:prstGeom>
          <a:noFill/>
          <a:ln>
            <a:noFill/>
          </a:ln>
        </p:spPr>
        <p:txBody>
          <a:bodyPr spcFirstLastPara="1" wrap="square" lIns="0" tIns="0" rIns="0" bIns="0" anchor="b" anchorCtr="0">
            <a:noAutofit/>
          </a:bodyPr>
          <a:lstStyle/>
          <a:p>
            <a:pPr algn="ctr" defTabSz="914400">
              <a:buClr>
                <a:srgbClr val="000000"/>
              </a:buClr>
              <a:buFont typeface="Arial"/>
              <a:buNone/>
            </a:pPr>
            <a:r>
              <a:rPr lang="tr-TR" sz="1400" b="1" kern="0" dirty="0" smtClean="0">
                <a:solidFill>
                  <a:schemeClr val="accent4">
                    <a:lumMod val="50000"/>
                  </a:schemeClr>
                </a:solidFill>
                <a:latin typeface="Quicksand"/>
                <a:ea typeface="Quicksand"/>
                <a:cs typeface="Quicksand"/>
                <a:sym typeface="Quicksand"/>
              </a:rPr>
              <a:t>Kendi ilgi, değer ve yetenekleri ile mesleklerin gerekliliklerini karşılaştırmak</a:t>
            </a:r>
            <a:endParaRPr sz="1400" b="1" kern="0" dirty="0">
              <a:solidFill>
                <a:schemeClr val="accent4">
                  <a:lumMod val="50000"/>
                </a:schemeClr>
              </a:solidFill>
              <a:latin typeface="Quicksand"/>
              <a:ea typeface="Quicksand"/>
              <a:cs typeface="Quicksand"/>
              <a:sym typeface="Quicksand"/>
            </a:endParaRPr>
          </a:p>
        </p:txBody>
      </p:sp>
      <p:sp>
        <p:nvSpPr>
          <p:cNvPr id="1019" name="Google Shape;1019;p40"/>
          <p:cNvSpPr txBox="1"/>
          <p:nvPr/>
        </p:nvSpPr>
        <p:spPr>
          <a:xfrm>
            <a:off x="2418175" y="5418133"/>
            <a:ext cx="1286400" cy="711200"/>
          </a:xfrm>
          <a:prstGeom prst="rect">
            <a:avLst/>
          </a:prstGeom>
          <a:noFill/>
          <a:ln>
            <a:noFill/>
          </a:ln>
        </p:spPr>
        <p:txBody>
          <a:bodyPr spcFirstLastPara="1" wrap="square" lIns="0" tIns="0" rIns="0" bIns="0" anchor="t" anchorCtr="0">
            <a:noAutofit/>
          </a:bodyPr>
          <a:lstStyle/>
          <a:p>
            <a:pPr algn="ctr" defTabSz="914400">
              <a:buClr>
                <a:srgbClr val="000000"/>
              </a:buClr>
              <a:buFont typeface="Arial"/>
              <a:buNone/>
            </a:pPr>
            <a:r>
              <a:rPr lang="tr-TR" sz="1400" b="1" kern="0" dirty="0" smtClean="0">
                <a:solidFill>
                  <a:schemeClr val="accent4">
                    <a:lumMod val="50000"/>
                  </a:schemeClr>
                </a:solidFill>
                <a:latin typeface="Quicksand"/>
                <a:ea typeface="Quicksand"/>
                <a:cs typeface="Quicksand"/>
                <a:sym typeface="Quicksand"/>
              </a:rPr>
              <a:t>Yetenek, ilgi ve değerlerinin farkında olmak</a:t>
            </a:r>
            <a:endParaRPr sz="1400" b="1" kern="0" dirty="0">
              <a:solidFill>
                <a:schemeClr val="accent4">
                  <a:lumMod val="50000"/>
                </a:schemeClr>
              </a:solidFill>
              <a:latin typeface="Quicksand"/>
              <a:ea typeface="Quicksand"/>
              <a:cs typeface="Quicksand"/>
              <a:sym typeface="Quicksand"/>
            </a:endParaRPr>
          </a:p>
        </p:txBody>
      </p:sp>
      <p:sp>
        <p:nvSpPr>
          <p:cNvPr id="1020" name="Google Shape;1020;p40"/>
          <p:cNvSpPr txBox="1"/>
          <p:nvPr/>
        </p:nvSpPr>
        <p:spPr>
          <a:xfrm>
            <a:off x="5435989" y="1081643"/>
            <a:ext cx="1286400" cy="711200"/>
          </a:xfrm>
          <a:prstGeom prst="rect">
            <a:avLst/>
          </a:prstGeom>
          <a:noFill/>
          <a:ln>
            <a:noFill/>
          </a:ln>
        </p:spPr>
        <p:txBody>
          <a:bodyPr spcFirstLastPara="1" wrap="square" lIns="0" tIns="0" rIns="0" bIns="0" anchor="t" anchorCtr="0">
            <a:noAutofit/>
          </a:bodyPr>
          <a:lstStyle/>
          <a:p>
            <a:pPr algn="ctr" defTabSz="914400">
              <a:buClr>
                <a:srgbClr val="000000"/>
              </a:buClr>
              <a:buFont typeface="Arial"/>
              <a:buNone/>
            </a:pPr>
            <a:r>
              <a:rPr lang="tr-TR" sz="1400" b="1" kern="0" dirty="0" smtClean="0">
                <a:solidFill>
                  <a:schemeClr val="accent4">
                    <a:lumMod val="50000"/>
                  </a:schemeClr>
                </a:solidFill>
                <a:latin typeface="Quicksand"/>
                <a:ea typeface="Quicksand"/>
                <a:cs typeface="Quicksand"/>
                <a:sym typeface="Quicksand"/>
              </a:rPr>
              <a:t>Konu ile ilgili okul psikolojik danışmanından destek almak</a:t>
            </a:r>
            <a:endParaRPr sz="1400" b="1" kern="0" dirty="0">
              <a:solidFill>
                <a:schemeClr val="accent4">
                  <a:lumMod val="50000"/>
                </a:schemeClr>
              </a:solidFill>
              <a:latin typeface="Quicksand"/>
              <a:ea typeface="Quicksand"/>
              <a:cs typeface="Quicksand"/>
              <a:sym typeface="Quicksand"/>
            </a:endParaRPr>
          </a:p>
        </p:txBody>
      </p:sp>
      <p:sp>
        <p:nvSpPr>
          <p:cNvPr id="1021" name="Google Shape;1021;p40"/>
          <p:cNvSpPr txBox="1"/>
          <p:nvPr/>
        </p:nvSpPr>
        <p:spPr>
          <a:xfrm>
            <a:off x="6261267" y="5418133"/>
            <a:ext cx="1712494" cy="711200"/>
          </a:xfrm>
          <a:prstGeom prst="rect">
            <a:avLst/>
          </a:prstGeom>
          <a:noFill/>
          <a:ln>
            <a:noFill/>
          </a:ln>
        </p:spPr>
        <p:txBody>
          <a:bodyPr spcFirstLastPara="1" wrap="square" lIns="0" tIns="0" rIns="0" bIns="0" anchor="t" anchorCtr="0">
            <a:noAutofit/>
          </a:bodyPr>
          <a:lstStyle/>
          <a:p>
            <a:pPr algn="ctr" defTabSz="914400">
              <a:buClr>
                <a:srgbClr val="000000"/>
              </a:buClr>
              <a:buFont typeface="Arial"/>
              <a:buNone/>
            </a:pPr>
            <a:r>
              <a:rPr lang="tr-TR" sz="1200" b="1" kern="0" dirty="0" smtClean="0">
                <a:solidFill>
                  <a:schemeClr val="accent4">
                    <a:lumMod val="50000"/>
                  </a:schemeClr>
                </a:solidFill>
                <a:latin typeface="Quicksand"/>
                <a:ea typeface="Quicksand"/>
                <a:cs typeface="Quicksand"/>
                <a:sym typeface="Quicksand"/>
              </a:rPr>
              <a:t>Hedeflerimize erişmek için kendini geliştirmek ve yapılması gerekenlere dair planlar oluşturmak</a:t>
            </a:r>
            <a:endParaRPr sz="1200" b="1" kern="0" dirty="0">
              <a:solidFill>
                <a:schemeClr val="accent4">
                  <a:lumMod val="50000"/>
                </a:schemeClr>
              </a:solidFill>
              <a:latin typeface="Quicksand"/>
              <a:ea typeface="Quicksand"/>
              <a:cs typeface="Quicksand"/>
              <a:sym typeface="Quicksand"/>
            </a:endParaRPr>
          </a:p>
        </p:txBody>
      </p:sp>
      <p:sp>
        <p:nvSpPr>
          <p:cNvPr id="3" name="Dikdörtgen 2"/>
          <p:cNvSpPr/>
          <p:nvPr/>
        </p:nvSpPr>
        <p:spPr>
          <a:xfrm>
            <a:off x="971599" y="356659"/>
            <a:ext cx="6789135" cy="400110"/>
          </a:xfrm>
          <a:prstGeom prst="rect">
            <a:avLst/>
          </a:prstGeom>
        </p:spPr>
        <p:txBody>
          <a:bodyPr wrap="square">
            <a:spAutoFit/>
          </a:bodyPr>
          <a:lstStyle/>
          <a:p>
            <a:r>
              <a:rPr lang="tr-TR" sz="2000" b="1" dirty="0">
                <a:solidFill>
                  <a:schemeClr val="tx1">
                    <a:lumMod val="60000"/>
                    <a:lumOff val="40000"/>
                  </a:schemeClr>
                </a:solidFill>
                <a:latin typeface="Times New Roman" pitchFamily="18" charset="0"/>
                <a:cs typeface="Times New Roman" pitchFamily="18" charset="0"/>
              </a:rPr>
              <a:t>Tüm bunları göz önünde </a:t>
            </a:r>
            <a:r>
              <a:rPr lang="tr-TR" sz="2000" b="1" dirty="0" smtClean="0">
                <a:solidFill>
                  <a:schemeClr val="tx1">
                    <a:lumMod val="60000"/>
                    <a:lumOff val="40000"/>
                  </a:schemeClr>
                </a:solidFill>
                <a:latin typeface="Times New Roman" pitchFamily="18" charset="0"/>
                <a:cs typeface="Times New Roman" pitchFamily="18" charset="0"/>
              </a:rPr>
              <a:t>bulundurduğumuzda</a:t>
            </a:r>
            <a:endParaRPr lang="tr-TR" sz="2000" b="1" dirty="0">
              <a:solidFill>
                <a:schemeClr val="tx1">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143200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pPr marL="0" indent="0">
              <a:buNone/>
            </a:pPr>
            <a:r>
              <a:rPr lang="tr-TR" sz="1800" dirty="0" smtClean="0">
                <a:latin typeface="Times New Roman" pitchFamily="18" charset="0"/>
                <a:cs typeface="Times New Roman" pitchFamily="18" charset="0"/>
              </a:rPr>
              <a:t>	</a:t>
            </a:r>
            <a:r>
              <a:rPr lang="tr-TR" sz="1800" dirty="0">
                <a:latin typeface="Times New Roman" pitchFamily="18" charset="0"/>
                <a:cs typeface="Times New Roman" pitchFamily="18" charset="0"/>
              </a:rPr>
              <a:t> Meslekleri seçerken </a:t>
            </a:r>
            <a:r>
              <a:rPr lang="tr-TR" sz="1800" b="1" dirty="0">
                <a:latin typeface="Times New Roman" pitchFamily="18" charset="0"/>
                <a:cs typeface="Times New Roman" pitchFamily="18" charset="0"/>
              </a:rPr>
              <a:t>İlgi, Değer, Yetenek ve Kişisel Özellik İlişkisi mesleğin özellikleri ile </a:t>
            </a:r>
            <a:r>
              <a:rPr lang="tr-TR" sz="1800" dirty="0">
                <a:latin typeface="Times New Roman" pitchFamily="18" charset="0"/>
                <a:cs typeface="Times New Roman" pitchFamily="18" charset="0"/>
              </a:rPr>
              <a:t>ne derece uyuştuğuna bakılmalı ve sağlıklı karar </a:t>
            </a:r>
            <a:r>
              <a:rPr lang="tr-TR" sz="1800" dirty="0" smtClean="0">
                <a:latin typeface="Times New Roman" pitchFamily="18" charset="0"/>
                <a:cs typeface="Times New Roman" pitchFamily="18" charset="0"/>
              </a:rPr>
              <a:t>verilmelidir.</a:t>
            </a:r>
          </a:p>
          <a:p>
            <a:pPr marL="0" indent="0">
              <a:buNone/>
            </a:pPr>
            <a:endParaRPr lang="tr-TR" sz="1600" dirty="0">
              <a:latin typeface="Times New Roman" pitchFamily="18" charset="0"/>
              <a:cs typeface="Times New Roman" pitchFamily="18" charset="0"/>
            </a:endParaRPr>
          </a:p>
          <a:p>
            <a:pPr marL="0" indent="0" algn="ctr">
              <a:buNone/>
            </a:pPr>
            <a:r>
              <a:rPr lang="tr-TR" sz="4000" dirty="0" smtClean="0">
                <a:solidFill>
                  <a:srgbClr val="FF0000"/>
                </a:solidFill>
                <a:latin typeface="Times New Roman" pitchFamily="18" charset="0"/>
                <a:cs typeface="Times New Roman" pitchFamily="18" charset="0"/>
              </a:rPr>
              <a:t>!!!!</a:t>
            </a:r>
          </a:p>
          <a:p>
            <a:pPr marL="0" indent="0">
              <a:buNone/>
            </a:pPr>
            <a:endParaRPr lang="tr-TR" sz="1600" dirty="0">
              <a:latin typeface="Times New Roman" pitchFamily="18" charset="0"/>
              <a:cs typeface="Times New Roman" pitchFamily="18" charset="0"/>
            </a:endParaRPr>
          </a:p>
          <a:p>
            <a:pPr marL="0" indent="0">
              <a:buNone/>
            </a:pPr>
            <a:endParaRPr lang="tr-TR" sz="1600" dirty="0" smtClean="0">
              <a:latin typeface="Times New Roman" pitchFamily="18" charset="0"/>
              <a:cs typeface="Times New Roman" pitchFamily="18" charset="0"/>
            </a:endParaRPr>
          </a:p>
          <a:p>
            <a:pPr marL="0" indent="0">
              <a:buNone/>
            </a:pPr>
            <a:r>
              <a:rPr lang="tr-TR" sz="1800" dirty="0">
                <a:latin typeface="Times New Roman" pitchFamily="18" charset="0"/>
                <a:cs typeface="Times New Roman" pitchFamily="18" charset="0"/>
              </a:rPr>
              <a:t>	</a:t>
            </a:r>
            <a:r>
              <a:rPr lang="tr-TR" sz="1800" dirty="0" smtClean="0">
                <a:latin typeface="Times New Roman" pitchFamily="18" charset="0"/>
                <a:cs typeface="Times New Roman" pitchFamily="18" charset="0"/>
              </a:rPr>
              <a:t>Bütün anlattıklarımız mesleği seçerken dikkat edeceğiniz noktalardır, ama UNUTMAMANIZ gereken en önemli şeyler ; </a:t>
            </a:r>
            <a:r>
              <a:rPr lang="tr-TR" sz="1800" b="1" dirty="0" smtClean="0">
                <a:solidFill>
                  <a:srgbClr val="FF0000"/>
                </a:solidFill>
                <a:latin typeface="Times New Roman" pitchFamily="18" charset="0"/>
                <a:cs typeface="Times New Roman" pitchFamily="18" charset="0"/>
              </a:rPr>
              <a:t>ÇALIŞARAK GEÇİRDİĞİNİZ ZAMAN , GÖSTERECEĞİNİZ PERFORMANS DOĞRU TERCİHLERLE BİRLEŞTİĞİNDE KAZANACAĞINIZ EN BÜYÜK ŞEY MUTLU BİR YAŞAM OLACAKTIR</a:t>
            </a:r>
            <a:r>
              <a:rPr lang="tr-TR" sz="1800" dirty="0" smtClean="0">
                <a:latin typeface="Times New Roman" pitchFamily="18" charset="0"/>
                <a:cs typeface="Times New Roman" pitchFamily="18" charset="0"/>
              </a:rPr>
              <a:t>.</a:t>
            </a:r>
            <a:endParaRPr lang="tr-TR" sz="1800" dirty="0">
              <a:latin typeface="Times New Roman" pitchFamily="18" charset="0"/>
              <a:cs typeface="Times New Roman" pitchFamily="18" charset="0"/>
            </a:endParaRPr>
          </a:p>
        </p:txBody>
      </p:sp>
    </p:spTree>
    <p:extLst>
      <p:ext uri="{BB962C8B-B14F-4D97-AF65-F5344CB8AC3E}">
        <p14:creationId xmlns:p14="http://schemas.microsoft.com/office/powerpoint/2010/main" val="1229668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2" name="Metin kutusu 1"/>
          <p:cNvSpPr txBox="1"/>
          <p:nvPr/>
        </p:nvSpPr>
        <p:spPr>
          <a:xfrm>
            <a:off x="239629" y="740702"/>
            <a:ext cx="3024336" cy="1323439"/>
          </a:xfrm>
          <a:prstGeom prst="rect">
            <a:avLst/>
          </a:prstGeom>
          <a:noFill/>
        </p:spPr>
        <p:txBody>
          <a:bodyPr wrap="square" rtlCol="0">
            <a:spAutoFit/>
          </a:bodyPr>
          <a:lstStyle/>
          <a:p>
            <a:r>
              <a:rPr lang="tr-TR" sz="2000" dirty="0">
                <a:solidFill>
                  <a:schemeClr val="bg1">
                    <a:lumMod val="95000"/>
                  </a:schemeClr>
                </a:solidFill>
                <a:latin typeface="Times New Roman" pitchFamily="18" charset="0"/>
                <a:cs typeface="Times New Roman" pitchFamily="18" charset="0"/>
              </a:rPr>
              <a:t>Bu açıdan bakıldığında </a:t>
            </a:r>
            <a:r>
              <a:rPr lang="tr-TR" sz="2000" dirty="0" smtClean="0">
                <a:solidFill>
                  <a:schemeClr val="bg1">
                    <a:lumMod val="95000"/>
                  </a:schemeClr>
                </a:solidFill>
                <a:latin typeface="Times New Roman" pitchFamily="18" charset="0"/>
                <a:cs typeface="Times New Roman" pitchFamily="18" charset="0"/>
              </a:rPr>
              <a:t>meslek, </a:t>
            </a:r>
            <a:r>
              <a:rPr lang="tr-TR" sz="2000" dirty="0">
                <a:solidFill>
                  <a:schemeClr val="bg1">
                    <a:lumMod val="95000"/>
                  </a:schemeClr>
                </a:solidFill>
                <a:latin typeface="Times New Roman" pitchFamily="18" charset="0"/>
                <a:cs typeface="Times New Roman" pitchFamily="18" charset="0"/>
              </a:rPr>
              <a:t>yalnızca maddi getiri sağlayan bir alan olmaktan </a:t>
            </a:r>
            <a:r>
              <a:rPr lang="tr-TR" sz="2000" dirty="0" smtClean="0">
                <a:solidFill>
                  <a:schemeClr val="bg1">
                    <a:lumMod val="95000"/>
                  </a:schemeClr>
                </a:solidFill>
                <a:latin typeface="Times New Roman" pitchFamily="18" charset="0"/>
                <a:cs typeface="Times New Roman" pitchFamily="18" charset="0"/>
              </a:rPr>
              <a:t>öte:</a:t>
            </a:r>
            <a:endParaRPr lang="tr-TR" sz="2400" dirty="0">
              <a:solidFill>
                <a:schemeClr val="bg1">
                  <a:lumMod val="95000"/>
                </a:schemeClr>
              </a:solidFill>
              <a:latin typeface="Times New Roman" pitchFamily="18" charset="0"/>
              <a:cs typeface="Times New Roman" pitchFamily="18" charset="0"/>
            </a:endParaRPr>
          </a:p>
        </p:txBody>
      </p:sp>
      <p:sp>
        <p:nvSpPr>
          <p:cNvPr id="3" name="Metin kutusu 2"/>
          <p:cNvSpPr txBox="1"/>
          <p:nvPr/>
        </p:nvSpPr>
        <p:spPr>
          <a:xfrm>
            <a:off x="599669" y="2084851"/>
            <a:ext cx="2304256" cy="3724096"/>
          </a:xfrm>
          <a:prstGeom prst="rect">
            <a:avLst/>
          </a:prstGeom>
          <a:noFill/>
        </p:spPr>
        <p:txBody>
          <a:bodyPr wrap="square" rtlCol="0">
            <a:spAutoFit/>
          </a:bodyPr>
          <a:lstStyle/>
          <a:p>
            <a:r>
              <a:rPr lang="tr-TR" dirty="0">
                <a:solidFill>
                  <a:schemeClr val="bg1"/>
                </a:solidFill>
                <a:latin typeface="Times New Roman" pitchFamily="18" charset="0"/>
                <a:cs typeface="Times New Roman" pitchFamily="18" charset="0"/>
              </a:rPr>
              <a:t>psikolojik ihtiyaçların </a:t>
            </a:r>
            <a:r>
              <a:rPr lang="tr-TR" dirty="0" smtClean="0">
                <a:solidFill>
                  <a:schemeClr val="bg1"/>
                </a:solidFill>
                <a:latin typeface="Times New Roman" pitchFamily="18" charset="0"/>
                <a:cs typeface="Times New Roman" pitchFamily="18" charset="0"/>
              </a:rPr>
              <a:t>karşılandığı</a:t>
            </a:r>
          </a:p>
          <a:p>
            <a:endParaRPr lang="tr-TR" sz="2000" dirty="0" smtClean="0">
              <a:solidFill>
                <a:schemeClr val="bg1"/>
              </a:solidFill>
              <a:latin typeface="Times New Roman" pitchFamily="18" charset="0"/>
              <a:cs typeface="Times New Roman" pitchFamily="18" charset="0"/>
            </a:endParaRPr>
          </a:p>
          <a:p>
            <a:r>
              <a:rPr lang="tr-TR" dirty="0">
                <a:solidFill>
                  <a:schemeClr val="bg1"/>
                </a:solidFill>
                <a:latin typeface="Times New Roman" pitchFamily="18" charset="0"/>
                <a:cs typeface="Times New Roman" pitchFamily="18" charset="0"/>
              </a:rPr>
              <a:t>bireyin toplum içinde </a:t>
            </a:r>
            <a:r>
              <a:rPr lang="tr-TR" dirty="0" err="1">
                <a:solidFill>
                  <a:schemeClr val="bg1"/>
                </a:solidFill>
                <a:latin typeface="Times New Roman" pitchFamily="18" charset="0"/>
                <a:cs typeface="Times New Roman" pitchFamily="18" charset="0"/>
              </a:rPr>
              <a:t>sosyo</a:t>
            </a:r>
            <a:r>
              <a:rPr lang="tr-TR" dirty="0">
                <a:solidFill>
                  <a:schemeClr val="bg1"/>
                </a:solidFill>
                <a:latin typeface="Times New Roman" pitchFamily="18" charset="0"/>
                <a:cs typeface="Times New Roman" pitchFamily="18" charset="0"/>
              </a:rPr>
              <a:t>-ekonomik düzeyini ve saygınlığını </a:t>
            </a:r>
            <a:r>
              <a:rPr lang="tr-TR" dirty="0" smtClean="0">
                <a:solidFill>
                  <a:schemeClr val="bg1"/>
                </a:solidFill>
                <a:latin typeface="Times New Roman" pitchFamily="18" charset="0"/>
                <a:cs typeface="Times New Roman" pitchFamily="18" charset="0"/>
              </a:rPr>
              <a:t>belirleyen</a:t>
            </a:r>
          </a:p>
          <a:p>
            <a:endParaRPr lang="tr-TR" dirty="0" smtClean="0">
              <a:solidFill>
                <a:schemeClr val="bg1"/>
              </a:solidFill>
              <a:latin typeface="Times New Roman" pitchFamily="18" charset="0"/>
              <a:cs typeface="Times New Roman" pitchFamily="18" charset="0"/>
            </a:endParaRPr>
          </a:p>
          <a:p>
            <a:r>
              <a:rPr lang="tr-TR" dirty="0">
                <a:solidFill>
                  <a:schemeClr val="bg1"/>
                </a:solidFill>
                <a:latin typeface="Times New Roman" pitchFamily="18" charset="0"/>
                <a:cs typeface="Times New Roman" pitchFamily="18" charset="0"/>
              </a:rPr>
              <a:t>yetişkin hayatının büyük bir kısmını </a:t>
            </a:r>
            <a:r>
              <a:rPr lang="tr-TR" dirty="0">
                <a:solidFill>
                  <a:srgbClr val="FFFF00"/>
                </a:solidFill>
                <a:latin typeface="Times New Roman" pitchFamily="18" charset="0"/>
                <a:cs typeface="Times New Roman" pitchFamily="18" charset="0"/>
              </a:rPr>
              <a:t>“nasıl” </a:t>
            </a:r>
            <a:r>
              <a:rPr lang="tr-TR" dirty="0">
                <a:solidFill>
                  <a:schemeClr val="bg1"/>
                </a:solidFill>
                <a:latin typeface="Times New Roman" pitchFamily="18" charset="0"/>
                <a:cs typeface="Times New Roman" pitchFamily="18" charset="0"/>
              </a:rPr>
              <a:t>geçirdiğini tanımlayan önemli bir etmendir.</a:t>
            </a:r>
            <a:endParaRPr lang="tr-TR" sz="2000" dirty="0">
              <a:solidFill>
                <a:schemeClr val="bg1"/>
              </a:solidFill>
              <a:latin typeface="Times New Roman" pitchFamily="18" charset="0"/>
              <a:cs typeface="Times New Roman" pitchFamily="18" charset="0"/>
            </a:endParaRPr>
          </a:p>
        </p:txBody>
      </p:sp>
      <p:sp>
        <p:nvSpPr>
          <p:cNvPr id="6" name="Google Shape;697;p64"/>
          <p:cNvSpPr/>
          <p:nvPr/>
        </p:nvSpPr>
        <p:spPr>
          <a:xfrm>
            <a:off x="239629" y="2180862"/>
            <a:ext cx="392472" cy="521868"/>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697;p64"/>
          <p:cNvSpPr/>
          <p:nvPr/>
        </p:nvSpPr>
        <p:spPr>
          <a:xfrm>
            <a:off x="224402" y="3332990"/>
            <a:ext cx="392472" cy="521868"/>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 name="Google Shape;697;p64"/>
          <p:cNvSpPr/>
          <p:nvPr/>
        </p:nvSpPr>
        <p:spPr>
          <a:xfrm>
            <a:off x="238220" y="5157193"/>
            <a:ext cx="392472" cy="521868"/>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5448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a:bodyPr>
          <a:lstStyle/>
          <a:p>
            <a:pPr>
              <a:buNone/>
            </a:pPr>
            <a:r>
              <a:rPr lang="tr-TR" sz="2000" b="0" dirty="0" smtClean="0">
                <a:solidFill>
                  <a:srgbClr val="FF0000"/>
                </a:solidFill>
                <a:latin typeface="Times New Roman" pitchFamily="18" charset="0"/>
                <a:cs typeface="Times New Roman" pitchFamily="18" charset="0"/>
              </a:rPr>
              <a:t>Örneğin;</a:t>
            </a:r>
            <a:r>
              <a:rPr lang="tr-TR" sz="2000" b="0" dirty="0" smtClean="0">
                <a:latin typeface="Times New Roman" pitchFamily="18" charset="0"/>
                <a:cs typeface="Times New Roman" pitchFamily="18" charset="0"/>
              </a:rPr>
              <a:t> evlenme; ev kurma, ev, arsa, araba sahibi olma, sosyal güvencenin olması, dünyayı gezip dolaşma, yardıma ihtiyaç duyan yakınlarımıza maddi destek sağlama gibi maddi yeterlilik isteyen hedeflerimizi mesleğimizden sağladığımız maddi kazanç ile elde ederiz. </a:t>
            </a:r>
          </a:p>
          <a:p>
            <a:pPr>
              <a:buNone/>
            </a:pPr>
            <a:r>
              <a:rPr lang="tr-TR" sz="2000" b="0" dirty="0" smtClean="0">
                <a:latin typeface="Times New Roman" pitchFamily="18" charset="0"/>
                <a:cs typeface="Times New Roman" pitchFamily="18" charset="0"/>
              </a:rPr>
              <a:t>		Meslek, hayatımıza ilişkin bir çerçeve oluşturur. Sahip olunacak meslekle zamanımızı nasıl geçireceğimiz; çalışmaya ne kadar zaman harcayacağımız, özel yaşamımıza ne kadar zaman ayırabileceğimiz gibi yaşamımızla ilgili büyük önem arz eden durumlar netleşir. Özetle meslek seçimi aynı zamanda hayatımızın biçimini de seçmek olarak değerlendirilebilir.</a:t>
            </a:r>
            <a:endParaRPr lang="tr-TR" sz="2000" b="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b="1" dirty="0" smtClean="0">
                <a:latin typeface="Times New Roman" pitchFamily="18" charset="0"/>
                <a:cs typeface="Times New Roman" pitchFamily="18" charset="0"/>
              </a:rPr>
              <a:t>Meslek Gelişimi</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buNone/>
            </a:pPr>
            <a:r>
              <a:rPr lang="tr-TR" sz="2000" b="0" dirty="0" smtClean="0">
                <a:latin typeface="Times New Roman" pitchFamily="18" charset="0"/>
                <a:cs typeface="Times New Roman" pitchFamily="18" charset="0"/>
              </a:rPr>
              <a:t>		Meslek seçimi bir anda verilen kararla şekillenen bir süreç olmayıp tam tersine yıllar süren bir gelişim sürecinin sonunda oluşur ve meslek seçimi süreci çeşitli faktörlerden etkilenir.</a:t>
            </a:r>
          </a:p>
          <a:p>
            <a:pPr>
              <a:buNone/>
            </a:pPr>
            <a:endParaRPr lang="tr-TR" sz="2000" b="0" dirty="0" smtClean="0">
              <a:latin typeface="Times New Roman" pitchFamily="18" charset="0"/>
              <a:cs typeface="Times New Roman" pitchFamily="18" charset="0"/>
            </a:endParaRPr>
          </a:p>
          <a:p>
            <a:pPr>
              <a:buNone/>
            </a:pPr>
            <a:r>
              <a:rPr lang="fi-FI" sz="2000" b="0" dirty="0" smtClean="0">
                <a:latin typeface="Times New Roman" pitchFamily="18" charset="0"/>
                <a:cs typeface="Times New Roman" pitchFamily="18" charset="0"/>
              </a:rPr>
              <a:t>Bu sunumda meslek seçimine etki eden;</a:t>
            </a:r>
            <a:endParaRPr lang="tr-TR" sz="2000" b="0" dirty="0" smtClean="0">
              <a:latin typeface="Times New Roman" pitchFamily="18" charset="0"/>
              <a:cs typeface="Times New Roman" pitchFamily="18" charset="0"/>
            </a:endParaRPr>
          </a:p>
          <a:p>
            <a:pPr>
              <a:buNone/>
            </a:pPr>
            <a:endParaRPr lang="tr-TR" sz="2000" b="0" dirty="0" smtClean="0">
              <a:latin typeface="Times New Roman" pitchFamily="18" charset="0"/>
              <a:cs typeface="Times New Roman" pitchFamily="18" charset="0"/>
            </a:endParaRPr>
          </a:p>
          <a:p>
            <a:pPr>
              <a:buFont typeface="Wingdings" pitchFamily="2" charset="2"/>
              <a:buChar char="ü"/>
            </a:pPr>
            <a:r>
              <a:rPr lang="tr-TR" sz="2000" b="0" dirty="0" smtClean="0">
                <a:latin typeface="Times New Roman" pitchFamily="18" charset="0"/>
                <a:cs typeface="Times New Roman" pitchFamily="18" charset="0"/>
              </a:rPr>
              <a:t>Yetenekler </a:t>
            </a:r>
          </a:p>
          <a:p>
            <a:pPr>
              <a:buFont typeface="Wingdings" pitchFamily="2" charset="2"/>
              <a:buChar char="ü"/>
            </a:pPr>
            <a:r>
              <a:rPr lang="tr-TR" sz="2000" b="0" dirty="0" smtClean="0">
                <a:latin typeface="Times New Roman" pitchFamily="18" charset="0"/>
                <a:cs typeface="Times New Roman" pitchFamily="18" charset="0"/>
              </a:rPr>
              <a:t>Mesleki ilgi</a:t>
            </a:r>
          </a:p>
          <a:p>
            <a:pPr>
              <a:buFont typeface="Wingdings" pitchFamily="2" charset="2"/>
              <a:buChar char="ü"/>
            </a:pPr>
            <a:r>
              <a:rPr lang="tr-TR" sz="2000" b="0" dirty="0" smtClean="0">
                <a:latin typeface="Times New Roman" pitchFamily="18" charset="0"/>
                <a:cs typeface="Times New Roman" pitchFamily="18" charset="0"/>
              </a:rPr>
              <a:t> Değerler</a:t>
            </a:r>
            <a:endParaRPr lang="tr-TR" sz="2000" b="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a:bodyPr>
          <a:lstStyle/>
          <a:p>
            <a:pPr>
              <a:buNone/>
            </a:pPr>
            <a:r>
              <a:rPr lang="tr-TR" sz="2000" b="0" dirty="0" smtClean="0">
                <a:latin typeface="Times New Roman" pitchFamily="18" charset="0"/>
                <a:cs typeface="Times New Roman" pitchFamily="18" charset="0"/>
              </a:rPr>
              <a:t>		Çevrenizde (aile,akraba,komşu…) veya medyada (televizyon, internet…) gördüğünüz bireylerin sahip oldukları meslekleri fark ederek, kitaplardan veya internetten mesleki içerikleri okuyarak veya okulda öğretmenlerinizin verdiği eğitimlerle öğrenmektesiniz.</a:t>
            </a:r>
            <a:endParaRPr lang="tr-TR" sz="2000" b="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Autofit/>
          </a:bodyPr>
          <a:lstStyle/>
          <a:p>
            <a:r>
              <a:rPr lang="tr-TR" sz="2000" b="0" dirty="0" smtClean="0">
                <a:solidFill>
                  <a:srgbClr val="FF0000"/>
                </a:solidFill>
                <a:latin typeface="Times New Roman" pitchFamily="18" charset="0"/>
                <a:cs typeface="Times New Roman" pitchFamily="18" charset="0"/>
              </a:rPr>
              <a:t>5-11 yaş aralığında; </a:t>
            </a:r>
            <a:r>
              <a:rPr lang="tr-TR" sz="2000" b="0" dirty="0" smtClean="0">
                <a:latin typeface="Times New Roman" pitchFamily="18" charset="0"/>
                <a:cs typeface="Times New Roman" pitchFamily="18" charset="0"/>
              </a:rPr>
              <a:t>hayal döneminde meslek seçimine dair; ilgileriniz, yetenekleriniz, meslek değerleriniz, kişilik özellikleriniz, işgücü piyasası gibi faktörleri hesaba katabilecek düzeyde olmamanız gelişimsel açıdan gayet doğal bir durumdur. Bu dönemde mesleklerle ilgili hayaller kurulur. Çocuklar, babalarının mesleği veya çevrelerinde, medyada gördükleri birisininki gibi bir mesleğe sahip olduğunu hayal eder. Bulunduğunuz yaş aralığındaki mesleki tercih ifadeleri bu açıdan gerçek seçimi yansıtmayan hayali ifadelerdir.</a:t>
            </a:r>
            <a:endParaRPr lang="tr-TR" sz="2000" b="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a:bodyPr>
          <a:lstStyle/>
          <a:p>
            <a:r>
              <a:rPr lang="tr-TR" sz="2000" b="0" dirty="0" smtClean="0">
                <a:solidFill>
                  <a:srgbClr val="FF0000"/>
                </a:solidFill>
                <a:latin typeface="Times New Roman" pitchFamily="18" charset="0"/>
                <a:cs typeface="Times New Roman" pitchFamily="18" charset="0"/>
              </a:rPr>
              <a:t>11-17 yaş aralığında; </a:t>
            </a:r>
            <a:r>
              <a:rPr lang="tr-TR" sz="2000" b="0" dirty="0" smtClean="0">
                <a:latin typeface="Times New Roman" pitchFamily="18" charset="0"/>
                <a:cs typeface="Times New Roman" pitchFamily="18" charset="0"/>
              </a:rPr>
              <a:t>deneme döneminde, yetenekleriniz, ilgileriniz, meslek değerleriniz, kişilik özellikleriniz ve işgücü piyasası gibi faktörlerin mesleki seçim sürecinde ne kadar önemli olduklarını zamanla daha iyi kavrayacak ve mesleki seçimlerinize daha sağlıklı yön verebileceksiniz. Bu dönemin sonunda, yukarıda sıralanan faktörlerle uyumluluk gösteren meslekleri size sunabilecek bir üniversite bölümüne gidilerek gerçekçi mesleki seçim dönemine geçiş yapmış olacaksınız.</a:t>
            </a:r>
            <a:endParaRPr lang="tr-TR" sz="2000" b="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TotalTime>
  <Words>898</Words>
  <Application>Microsoft Office PowerPoint</Application>
  <PresentationFormat>Ekran Gösterisi (4:3)</PresentationFormat>
  <Paragraphs>217</Paragraphs>
  <Slides>34</Slides>
  <Notes>5</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Açılar</vt:lpstr>
      <vt:lpstr>Meslek ile İlgi, Değer, Yetenek ve Kişisel Özellik İlişkisi</vt:lpstr>
      <vt:lpstr>PowerPoint Sunusu</vt:lpstr>
      <vt:lpstr>PowerPoint Sunusu</vt:lpstr>
      <vt:lpstr>PowerPoint Sunusu</vt:lpstr>
      <vt:lpstr>PowerPoint Sunusu</vt:lpstr>
      <vt:lpstr>Meslek Gelişimi</vt:lpstr>
      <vt:lpstr>PowerPoint Sunusu</vt:lpstr>
      <vt:lpstr>PowerPoint Sunusu</vt:lpstr>
      <vt:lpstr>PowerPoint Sunusu</vt:lpstr>
      <vt:lpstr>PowerPoint Sunusu</vt:lpstr>
      <vt:lpstr>PowerPoint Sunusu</vt:lpstr>
      <vt:lpstr>Yetenek</vt:lpstr>
      <vt:lpstr>YETENEK VE BECERİ</vt:lpstr>
      <vt:lpstr>GARDNER’IN ÇOKLU ZEKA KURAMI</vt:lpstr>
      <vt:lpstr>PowerPoint Sunusu</vt:lpstr>
      <vt:lpstr>PowerPoint Sunusu</vt:lpstr>
      <vt:lpstr>PowerPoint Sunusu</vt:lpstr>
      <vt:lpstr>PowerPoint Sunusu</vt:lpstr>
      <vt:lpstr>PowerPoint Sunusu</vt:lpstr>
      <vt:lpstr>PowerPoint Sunusu</vt:lpstr>
      <vt:lpstr>PowerPoint Sunusu</vt:lpstr>
      <vt:lpstr>PowerPoint Sunusu</vt:lpstr>
      <vt:lpstr>İLGİ</vt:lpstr>
      <vt:lpstr>PowerPoint Sunusu</vt:lpstr>
      <vt:lpstr>PowerPoint Sunusu</vt:lpstr>
      <vt:lpstr>MESLEK DEĞERLERİ</vt:lpstr>
      <vt:lpstr>PowerPoint Sunusu</vt:lpstr>
      <vt:lpstr>PowerPoint Sunusu</vt:lpstr>
      <vt:lpstr>KİŞİLİK</vt:lpstr>
      <vt:lpstr>MESLEKLERİ TANIMA </vt:lpstr>
      <vt:lpstr>MESLEKLERİ TANIMA </vt:lpstr>
      <vt:lpstr>MESLEK SEÇME DÖNEMİNDE GENÇLERİ ETKİLEYEN FAKTÖRLER</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 ile İlgi, Değer, Yetenek ve Kişisel Özellik İlişkisi</dc:title>
  <dc:creator>O.UĞUR</dc:creator>
  <cp:lastModifiedBy>REHBERLİK</cp:lastModifiedBy>
  <cp:revision>7</cp:revision>
  <dcterms:created xsi:type="dcterms:W3CDTF">2022-11-28T10:09:51Z</dcterms:created>
  <dcterms:modified xsi:type="dcterms:W3CDTF">2022-12-12T06:48:17Z</dcterms:modified>
</cp:coreProperties>
</file>